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3" r:id="rId2"/>
    <p:sldId id="317" r:id="rId3"/>
    <p:sldId id="315" r:id="rId4"/>
    <p:sldId id="301" r:id="rId5"/>
    <p:sldId id="311" r:id="rId6"/>
    <p:sldId id="313" r:id="rId7"/>
    <p:sldId id="306" r:id="rId8"/>
    <p:sldId id="309" r:id="rId9"/>
    <p:sldId id="316" r:id="rId10"/>
    <p:sldId id="31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ynn Schroeder" initials="" lastIdx="1" clrIdx="0"/>
  <p:cmAuthor id="1" name="Young, Katherine" initials="YK" lastIdx="15" clrIdx="1">
    <p:extLst>
      <p:ext uri="{19B8F6BF-5375-455C-9EA6-DF929625EA0E}">
        <p15:presenceInfo xmlns:p15="http://schemas.microsoft.com/office/powerpoint/2012/main" userId="S::kyoung@nrel.gov::08942037-945f-4f62-9fbc-d9c043a116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77382"/>
  </p:normalViewPr>
  <p:slideViewPr>
    <p:cSldViewPr snapToGrid="0" snapToObjects="1">
      <p:cViewPr varScale="1">
        <p:scale>
          <a:sx n="138" d="100"/>
          <a:sy n="138" d="100"/>
        </p:scale>
        <p:origin x="1888" y="168"/>
      </p:cViewPr>
      <p:guideLst>
        <p:guide orient="horz" pos="1620"/>
        <p:guide pos="2880"/>
      </p:guideLst>
    </p:cSldViewPr>
  </p:slideViewPr>
  <p:notesTextViewPr>
    <p:cViewPr>
      <p:scale>
        <a:sx n="155" d="100"/>
        <a:sy n="155" d="100"/>
      </p:scale>
      <p:origin x="0" y="-296"/>
    </p:cViewPr>
  </p:notesTextViewPr>
  <p:sorterViewPr>
    <p:cViewPr>
      <p:scale>
        <a:sx n="164" d="100"/>
        <a:sy n="164" d="100"/>
      </p:scale>
      <p:origin x="0" y="0"/>
    </p:cViewPr>
  </p:sorterViewPr>
  <p:notesViewPr>
    <p:cSldViewPr snapToGrid="0" snapToObjects="1">
      <p:cViewPr varScale="1">
        <p:scale>
          <a:sx n="161" d="100"/>
          <a:sy n="161" d="100"/>
        </p:scale>
        <p:origin x="529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7FED6-1CE0-9E49-8E28-4BC1AFD39CD7}" type="datetimeFigureOut">
              <a:t>10/13/20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793-58F2-5D45-93FF-B0076DA99FD1}" type="slidenum">
              <a:t>‹#›</a:t>
            </a:fld>
            <a:endParaRPr lang="en-US"/>
          </a:p>
        </p:txBody>
      </p:sp>
    </p:spTree>
    <p:extLst>
      <p:ext uri="{BB962C8B-B14F-4D97-AF65-F5344CB8AC3E}">
        <p14:creationId xmlns:p14="http://schemas.microsoft.com/office/powerpoint/2010/main" val="372903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my name is Jody Robins. I am a senior geothermal engineer at NREL. Today, I will be presenting the initial results from our forthcoming 2020 U.S. Geothermal Power Production and District Heating Market Report</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a:t>
            </a:fld>
            <a:endParaRPr lang="en-US"/>
          </a:p>
        </p:txBody>
      </p:sp>
    </p:spTree>
    <p:extLst>
      <p:ext uri="{BB962C8B-B14F-4D97-AF65-F5344CB8AC3E}">
        <p14:creationId xmlns:p14="http://schemas.microsoft.com/office/powerpoint/2010/main" val="217809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keep an eye out for our forthcoming 2020 U.S. Geothermal Power Production and District Heating Market Report forthcoming </a:t>
            </a:r>
          </a:p>
          <a:p>
            <a:r>
              <a:rPr lang="en-US" sz="1200" kern="1200" dirty="0">
                <a:solidFill>
                  <a:schemeClr val="tx1"/>
                </a:solidFill>
                <a:effectLst/>
                <a:latin typeface="+mn-lt"/>
                <a:ea typeface="+mn-ea"/>
                <a:cs typeface="+mn-cs"/>
              </a:rPr>
              <a:t>Thank you for your time and enjoy the rest of the conference.</a:t>
            </a:r>
          </a:p>
        </p:txBody>
      </p:sp>
      <p:sp>
        <p:nvSpPr>
          <p:cNvPr id="4" name="Slide Number Placeholder 3"/>
          <p:cNvSpPr>
            <a:spLocks noGrp="1"/>
          </p:cNvSpPr>
          <p:nvPr>
            <p:ph type="sldNum" sz="quarter" idx="5"/>
          </p:nvPr>
        </p:nvSpPr>
        <p:spPr/>
        <p:txBody>
          <a:bodyPr/>
          <a:lstStyle/>
          <a:p>
            <a:fld id="{AF285793-58F2-5D45-93FF-B0076DA99FD1}" type="slidenum">
              <a:rPr lang="en-US" smtClean="0"/>
              <a:t>10</a:t>
            </a:fld>
            <a:endParaRPr lang="en-US"/>
          </a:p>
        </p:txBody>
      </p:sp>
    </p:spTree>
    <p:extLst>
      <p:ext uri="{BB962C8B-B14F-4D97-AF65-F5344CB8AC3E}">
        <p14:creationId xmlns:p14="http://schemas.microsoft.com/office/powerpoint/2010/main" val="67160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Report is being developed by NREL and the GRC, with financial support from the Geothermal Technologies Office of the U.S. DOE and the GRC. It is intended to provide geothermal policymakers, regulators, developers, researchers, and other stakeholders with up-to-date information reflecting the 2019 geothermal power production and district heating markets in the United States. It will also present analysis of the current state of the U.S. geothermal industry and markets for both the power production and district heating sectors, with special consideration of developing power projects. In addition, the report will evaluate the impact of state and federal policy, present current research on geothermal development, and offer a future outlook for the U.S. geothermal industry. Data for the 2020 report have been compiled from previous GEA reports, the U.S. Energy Information Association, and from a GRC industry survey conducted in 2020 via a questionnaire sent to all known companies operating U.S. geothermal power plants or with projects in development.</a:t>
            </a:r>
          </a:p>
          <a:p>
            <a:r>
              <a:rPr lang="en-US" sz="1200" kern="1200">
                <a:solidFill>
                  <a:schemeClr val="tx1"/>
                </a:solidFill>
                <a:effectLst/>
                <a:latin typeface="+mn-lt"/>
                <a:ea typeface="+mn-ea"/>
                <a:cs typeface="+mn-cs"/>
              </a:rPr>
              <a:t>The following presentation is </a:t>
            </a:r>
            <a:r>
              <a:rPr lang="en-US" sz="1200" kern="1200" dirty="0">
                <a:solidFill>
                  <a:schemeClr val="tx1"/>
                </a:solidFill>
                <a:effectLst/>
                <a:latin typeface="+mn-lt"/>
                <a:ea typeface="+mn-ea"/>
                <a:cs typeface="+mn-cs"/>
              </a:rPr>
              <a:t>a summary of the U.S. power production and developing project data collected for the 2020 report.</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2</a:t>
            </a:fld>
            <a:endParaRPr lang="en-US"/>
          </a:p>
        </p:txBody>
      </p:sp>
    </p:spTree>
    <p:extLst>
      <p:ext uri="{BB962C8B-B14F-4D97-AF65-F5344CB8AC3E}">
        <p14:creationId xmlns:p14="http://schemas.microsoft.com/office/powerpoint/2010/main" val="126314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you can see the project team, which is primarily composed of researchers from NREL and the GRC.</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3</a:t>
            </a:fld>
            <a:endParaRPr lang="en-US"/>
          </a:p>
        </p:txBody>
      </p:sp>
    </p:spTree>
    <p:extLst>
      <p:ext uri="{BB962C8B-B14F-4D97-AF65-F5344CB8AC3E}">
        <p14:creationId xmlns:p14="http://schemas.microsoft.com/office/powerpoint/2010/main" val="417650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on this slide, Geothermal capacity and generation in the US have grown little over the past 5 to 6 years. In fact, the Summer and winter net generating capacity have actually declined over this time. Mean net generation, which is an effective capacity value calculated by dividing the actual geothermal generation by the total hours in a year, has also remained relatively flat.</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4</a:t>
            </a:fld>
            <a:endParaRPr lang="en-US"/>
          </a:p>
        </p:txBody>
      </p:sp>
    </p:spTree>
    <p:extLst>
      <p:ext uri="{BB962C8B-B14F-4D97-AF65-F5344CB8AC3E}">
        <p14:creationId xmlns:p14="http://schemas.microsoft.com/office/powerpoint/2010/main" val="234692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consequence of the lack of geothermal capacity growth is that with relatively few new plants being built, the U.S. geothermal power production fleet has aged. Currently, 44% of U.S. geothermal plants are more than 30 years old, which represents 64% of the total US geothermal nameplate capacity. This in comparison to 2009 when only 4% of US plants representing 11% of the capacity were more than 30 years old. Thus, as older geothermal plants and fields tend to experience a reduction in capacity, the relatively advanced age of the geothermal fleet at least partially accounts for the previously noted capacity stagnation.</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5</a:t>
            </a:fld>
            <a:endParaRPr lang="en-US"/>
          </a:p>
        </p:txBody>
      </p:sp>
    </p:spTree>
    <p:extLst>
      <p:ext uri="{BB962C8B-B14F-4D97-AF65-F5344CB8AC3E}">
        <p14:creationId xmlns:p14="http://schemas.microsoft.com/office/powerpoint/2010/main" val="25760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figure displays the US geothermal capacity by plant technology type. It shows how dry steam and flash technology formed the foundation of the U.S. geothermal power production capacity in the 70s and 80s. However, almost all geothermal capacity additions from 2000 through 2020 have been binary plants. While binary technology allows for lower temperature resources to be used and produces almost no emissions, the capacity of a binary plant is inherently smaller than a plant using the older technologies. Thus, beginning in 2013, essentially all capacity gains from new binary plants have been offset by decreases in the capacity of the older steam and flash plants.</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6</a:t>
            </a:fld>
            <a:endParaRPr lang="en-US"/>
          </a:p>
        </p:txBody>
      </p:sp>
    </p:spTree>
    <p:extLst>
      <p:ext uri="{BB962C8B-B14F-4D97-AF65-F5344CB8AC3E}">
        <p14:creationId xmlns:p14="http://schemas.microsoft.com/office/powerpoint/2010/main" val="271761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represents Information on geothermal projects in development collected from GRC’s 2020 industry survey. Projects categorized as “prospects” are early in development, and projects in Phase 4 are nearing completion. Currently, Geothermal companies operating in the United States have a combined 58 active projects and prospects across nine states. Of these projects, five are in Phase 4. Unfortunately, only 2 projects from 2016 GEA developing project list were eventually completed and put online.</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7</a:t>
            </a:fld>
            <a:endParaRPr lang="en-US"/>
          </a:p>
        </p:txBody>
      </p:sp>
    </p:spTree>
    <p:extLst>
      <p:ext uri="{BB962C8B-B14F-4D97-AF65-F5344CB8AC3E}">
        <p14:creationId xmlns:p14="http://schemas.microsoft.com/office/powerpoint/2010/main" val="214547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effectLst/>
                <a:latin typeface="+mn-lt"/>
                <a:ea typeface="+mn-ea"/>
                <a:cs typeface="+mn-cs"/>
              </a:rPr>
              <a:t>Although recent geothermal industry power generation numbers have been relatively flat, there is reason to expect capacity growth in the near future. As you can see here, nine new geothermal PPAs have already been signed since late 2019 across the American West and in Hawaii and Alaska. </a:t>
            </a:r>
          </a:p>
          <a:p>
            <a:pPr>
              <a:spcAft>
                <a:spcPts val="600"/>
              </a:spcAft>
            </a:pPr>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8</a:t>
            </a:fld>
            <a:endParaRPr lang="en-US"/>
          </a:p>
        </p:txBody>
      </p:sp>
    </p:spTree>
    <p:extLst>
      <p:ext uri="{BB962C8B-B14F-4D97-AF65-F5344CB8AC3E}">
        <p14:creationId xmlns:p14="http://schemas.microsoft.com/office/powerpoint/2010/main" val="107373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these PPA’s, Ormat has recently brought 19 MW of additional capacity online in their Steamboat Hills expansion, which was not included in the report data. Also, included in the PPAs are plans for the first two geothermal power plants to be built in California in a decade.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while the US geothermal industry has hit something of a speedbump over the last 5 years, I think there is reason for optimism that industry growth will increase in the near future.</a:t>
            </a:r>
          </a:p>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9</a:t>
            </a:fld>
            <a:endParaRPr lang="en-US"/>
          </a:p>
        </p:txBody>
      </p:sp>
    </p:spTree>
    <p:extLst>
      <p:ext uri="{BB962C8B-B14F-4D97-AF65-F5344CB8AC3E}">
        <p14:creationId xmlns:p14="http://schemas.microsoft.com/office/powerpoint/2010/main" val="342811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thesource.nrel.gov/publishing/disclaimers.htm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793503" y="249408"/>
            <a:ext cx="6052183" cy="2904103"/>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240329" y="140544"/>
            <a:ext cx="2507077" cy="2970044"/>
          </a:xfrm>
          <a:prstGeom prst="rect">
            <a:avLst/>
          </a:prstGeom>
          <a:noFill/>
        </p:spPr>
        <p:txBody>
          <a:bodyPr wrap="square" rtlCol="0">
            <a:spAutoFit/>
          </a:bodyPr>
          <a:lstStyle/>
          <a:p>
            <a:pPr algn="l"/>
            <a:r>
              <a:rPr lang="en-US" sz="1700" b="1" i="1" dirty="0">
                <a:solidFill>
                  <a:srgbClr val="FF0000"/>
                </a:solidFill>
              </a:rPr>
              <a:t>PC Users:</a:t>
            </a:r>
          </a:p>
          <a:p>
            <a:pPr algn="l"/>
            <a:r>
              <a:rPr lang="en-US" sz="1700" i="1" dirty="0">
                <a:solidFill>
                  <a:srgbClr val="FF0000"/>
                </a:solidFill>
              </a:rPr>
              <a:t>Microsoft PowerPoint for Windows has default settings that continually compress images. To avoid loss</a:t>
            </a:r>
            <a:r>
              <a:rPr lang="en-US" sz="1700" i="1" baseline="0" dirty="0">
                <a:solidFill>
                  <a:srgbClr val="FF0000"/>
                </a:solidFill>
              </a:rPr>
              <a:t> of quality </a:t>
            </a:r>
            <a:r>
              <a:rPr lang="en-US" sz="1700" i="1" dirty="0">
                <a:solidFill>
                  <a:srgbClr val="FF0000"/>
                </a:solidFill>
              </a:rPr>
              <a:t>for photos and graphics within this presentation file,</a:t>
            </a:r>
            <a:r>
              <a:rPr lang="en-US" sz="1700" i="1" baseline="0" dirty="0">
                <a:solidFill>
                  <a:srgbClr val="FF0000"/>
                </a:solidFill>
              </a:rPr>
              <a:t> </a:t>
            </a:r>
            <a:r>
              <a:rPr lang="en-US" sz="1700" i="1" dirty="0">
                <a:solidFill>
                  <a:srgbClr val="FF0000"/>
                </a:solidFill>
              </a:rPr>
              <a:t>please follow these</a:t>
            </a:r>
            <a:r>
              <a:rPr lang="en-US" sz="1700" i="1" baseline="0" dirty="0">
                <a:solidFill>
                  <a:srgbClr val="FF0000"/>
                </a:solidFill>
              </a:rPr>
              <a:t> instructions </a:t>
            </a:r>
            <a:r>
              <a:rPr lang="en-US" sz="1700" i="1" dirty="0">
                <a:solidFill>
                  <a:srgbClr val="FF0000"/>
                </a:solidFill>
              </a:rPr>
              <a:t>to change your software settings.</a:t>
            </a:r>
            <a:endParaRPr lang="en-US" sz="1700" dirty="0"/>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3339831"/>
            <a:ext cx="9144000" cy="12321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1509306" y="3410717"/>
            <a:ext cx="6958187" cy="1107996"/>
          </a:xfrm>
          <a:prstGeom prst="rect">
            <a:avLst/>
          </a:prstGeom>
          <a:noFill/>
        </p:spPr>
        <p:txBody>
          <a:bodyPr wrap="square" rtlCol="0">
            <a:spAutoFit/>
          </a:bodyPr>
          <a:lstStyle/>
          <a:p>
            <a:pPr algn="l"/>
            <a:r>
              <a:rPr lang="en-US" sz="1600" b="1" i="0" u="none" strike="noStrike" kern="1200" dirty="0">
                <a:solidFill>
                  <a:schemeClr val="bg1"/>
                </a:solidFill>
                <a:effectLst/>
                <a:latin typeface="+mn-lt"/>
                <a:ea typeface="+mn-ea"/>
                <a:cs typeface="+mn-cs"/>
              </a:rPr>
              <a:t>Note: </a:t>
            </a:r>
            <a:r>
              <a:rPr lang="en-US" sz="1600" b="0" i="0" u="none" strike="noStrike" kern="1200" dirty="0">
                <a:solidFill>
                  <a:schemeClr val="bg1"/>
                </a:solidFill>
                <a:effectLst/>
                <a:latin typeface="+mn-lt"/>
                <a:ea typeface="+mn-ea"/>
                <a:cs typeface="+mn-cs"/>
              </a:rPr>
              <a:t>To view and access all available template examples and change the title slide background image, click on </a:t>
            </a:r>
            <a:r>
              <a:rPr lang="en-US" sz="1600" b="0" i="1" u="none" strike="noStrike" kern="1200" dirty="0">
                <a:solidFill>
                  <a:schemeClr val="bg1"/>
                </a:solidFill>
                <a:effectLst/>
                <a:latin typeface="+mn-lt"/>
                <a:ea typeface="+mn-ea"/>
                <a:cs typeface="+mn-cs"/>
              </a:rPr>
              <a:t>View &gt; Slide Master</a:t>
            </a:r>
            <a:r>
              <a:rPr lang="en-US" sz="1600" b="0" i="0" u="none" strike="noStrike" kern="1200" dirty="0">
                <a:solidFill>
                  <a:schemeClr val="bg1"/>
                </a:solidFill>
                <a:effectLst/>
                <a:latin typeface="+mn-lt"/>
                <a:ea typeface="+mn-ea"/>
                <a:cs typeface="+mn-cs"/>
              </a:rPr>
              <a:t>. Be sure to close out of the Master slide view when working on slide content by clicking on </a:t>
            </a:r>
            <a:r>
              <a:rPr lang="en-US" sz="1600" b="0" i="1" u="none" strike="noStrike" kern="1200" dirty="0">
                <a:solidFill>
                  <a:schemeClr val="bg1"/>
                </a:solidFill>
                <a:effectLst/>
                <a:latin typeface="+mn-lt"/>
                <a:ea typeface="+mn-ea"/>
                <a:cs typeface="+mn-cs"/>
              </a:rPr>
              <a:t>View &gt; Normal</a:t>
            </a:r>
            <a:r>
              <a:rPr lang="en-US" sz="1600" b="0" i="0" u="none" strike="noStrike" kern="1200" dirty="0">
                <a:solidFill>
                  <a:schemeClr val="bg1"/>
                </a:solidFill>
                <a:effectLst/>
                <a:latin typeface="+mn-lt"/>
                <a:ea typeface="+mn-ea"/>
                <a:cs typeface="+mn-cs"/>
              </a:rPr>
              <a:t>. Full frame photo size is </a:t>
            </a:r>
            <a:r>
              <a:rPr lang="en-US" sz="1800" b="0" i="0" u="none" strike="noStrike" kern="1200" dirty="0">
                <a:solidFill>
                  <a:schemeClr val="bg1"/>
                </a:solidFill>
                <a:effectLst/>
                <a:latin typeface="+mn-lt"/>
                <a:ea typeface="+mn-ea"/>
                <a:cs typeface="+mn-cs"/>
              </a:rPr>
              <a:t>10” x 5.63”</a:t>
            </a:r>
            <a:r>
              <a:rPr lang="en-US" sz="1600" b="0" i="0" u="none" strike="noStrike" kern="1200" dirty="0">
                <a:solidFill>
                  <a:schemeClr val="bg1"/>
                </a:solidFill>
                <a:effectLst/>
                <a:latin typeface="+mn-lt"/>
                <a:ea typeface="+mn-ea"/>
                <a:cs typeface="+mn-cs"/>
              </a:rPr>
              <a:t>or </a:t>
            </a:r>
            <a:r>
              <a:rPr lang="en-US" sz="1800" b="0" i="0" u="none" strike="noStrike" kern="1200" dirty="0">
                <a:solidFill>
                  <a:schemeClr val="bg1"/>
                </a:solidFill>
                <a:effectLst/>
                <a:latin typeface="+mn-lt"/>
                <a:ea typeface="+mn-ea"/>
                <a:cs typeface="+mn-cs"/>
              </a:rPr>
              <a:t>1500 pixels x 844 pixels </a:t>
            </a:r>
            <a:r>
              <a:rPr lang="en-US" sz="1600" b="0" i="0" u="none" strike="noStrike" kern="1200" dirty="0">
                <a:solidFill>
                  <a:schemeClr val="bg1"/>
                </a:solidFill>
                <a:effectLst/>
                <a:latin typeface="+mn-lt"/>
                <a:ea typeface="+mn-ea"/>
                <a:cs typeface="+mn-cs"/>
              </a:rPr>
              <a:t>@ 150 DPI.</a:t>
            </a:r>
            <a:endParaRPr lang="en-US" sz="1600" i="0" dirty="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391886" y="3535136"/>
            <a:ext cx="840921" cy="8409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495980" y="3302040"/>
            <a:ext cx="600076" cy="1323439"/>
          </a:xfrm>
          <a:prstGeom prst="rect">
            <a:avLst/>
          </a:prstGeom>
          <a:noFill/>
        </p:spPr>
        <p:txBody>
          <a:bodyPr wrap="square" rtlCol="0">
            <a:spAutoFit/>
          </a:bodyPr>
          <a:lstStyle/>
          <a:p>
            <a:pPr algn="ctr"/>
            <a:r>
              <a:rPr lang="en-US" sz="8000" b="1" dirty="0"/>
              <a:t>!</a:t>
            </a:r>
          </a:p>
        </p:txBody>
      </p:sp>
    </p:spTree>
    <p:extLst>
      <p:ext uri="{BB962C8B-B14F-4D97-AF65-F5344CB8AC3E}">
        <p14:creationId xmlns:p14="http://schemas.microsoft.com/office/powerpoint/2010/main" val="1613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1" y="395095"/>
            <a:ext cx="4114800" cy="2176655"/>
          </a:xfrm>
        </p:spPr>
        <p:txBody>
          <a:bodyPr>
            <a:normAutofit/>
          </a:bodyPr>
          <a:lstStyle>
            <a:lvl1pPr marL="0" indent="0">
              <a:buNone/>
              <a:defRPr sz="2000" b="0"/>
            </a:lvl1pPr>
            <a:lvl2pPr marL="457200" indent="0">
              <a:buNone/>
              <a:defRPr/>
            </a:lvl2pPr>
          </a:lstStyle>
          <a:p>
            <a:pPr lvl="0"/>
            <a:r>
              <a:rPr lang="en-US" dirty="0"/>
              <a:t>Summary or description text about the slide, images, charts, data go here.</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45720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324612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6035040" y="2795954"/>
            <a:ext cx="2651760" cy="1950672"/>
          </a:xfrm>
          <a:solidFill>
            <a:schemeClr val="bg1">
              <a:lumMod val="85000"/>
            </a:schemeClr>
          </a:solidFill>
        </p:spPr>
        <p:txBody>
          <a:bodyPr>
            <a:normAutofit/>
          </a:bodyPr>
          <a:lstStyle>
            <a:lvl1pPr marL="0" indent="0">
              <a:buNone/>
              <a:defRPr sz="1600"/>
            </a:lvl1pPr>
          </a:lstStyle>
          <a:p>
            <a:r>
              <a:rPr lang="en-US" dirty="0"/>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4765432" y="395095"/>
            <a:ext cx="3921368" cy="2176655"/>
          </a:xfrm>
          <a:prstGeom prst="rect">
            <a:avLst/>
          </a:prstGeom>
          <a:solidFill>
            <a:schemeClr val="bg1">
              <a:lumMod val="95000"/>
            </a:schemeClr>
          </a:solidFill>
        </p:spPr>
        <p:txBody>
          <a:bodyPr vert="horz"/>
          <a:lstStyle>
            <a:lvl1pPr marL="0" indent="0">
              <a:buNone/>
              <a:defRPr sz="1200"/>
            </a:lvl1pPr>
          </a:lstStyle>
          <a:p>
            <a:r>
              <a:rPr lang="en-US"/>
              <a:t>Insert Chart</a:t>
            </a:r>
          </a:p>
        </p:txBody>
      </p:sp>
    </p:spTree>
    <p:extLst>
      <p:ext uri="{BB962C8B-B14F-4D97-AF65-F5344CB8AC3E}">
        <p14:creationId xmlns:p14="http://schemas.microsoft.com/office/powerpoint/2010/main" val="30454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7200" y="2148571"/>
            <a:ext cx="8120063" cy="536572"/>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27857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49885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314276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72520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657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14586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22344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156761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 name="Title 1"/>
          <p:cNvSpPr>
            <a:spLocks noGrp="1"/>
          </p:cNvSpPr>
          <p:nvPr>
            <p:ph type="title" hasCustomPrompt="1"/>
          </p:nvPr>
        </p:nvSpPr>
        <p:spPr>
          <a:xfrm>
            <a:off x="457200" y="0"/>
            <a:ext cx="3214914" cy="1200151"/>
          </a:xfrm>
        </p:spPr>
        <p:txBody>
          <a:bodyPr/>
          <a:lstStyle/>
          <a:p>
            <a:r>
              <a:rPr lang="en-US"/>
              <a:t>Contents</a:t>
            </a:r>
          </a:p>
        </p:txBody>
      </p:sp>
      <p:sp>
        <p:nvSpPr>
          <p:cNvPr id="34" name="Text Placeholder 6"/>
          <p:cNvSpPr>
            <a:spLocks noGrp="1"/>
          </p:cNvSpPr>
          <p:nvPr>
            <p:ph type="body" sz="quarter" idx="11" hasCustomPrompt="1"/>
          </p:nvPr>
        </p:nvSpPr>
        <p:spPr>
          <a:xfrm>
            <a:off x="983661" y="138719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Section Name</a:t>
            </a:r>
          </a:p>
        </p:txBody>
      </p:sp>
      <p:cxnSp>
        <p:nvCxnSpPr>
          <p:cNvPr id="37" name="Straight Connector 36"/>
          <p:cNvCxnSpPr/>
          <p:nvPr userDrawn="1"/>
        </p:nvCxnSpPr>
        <p:spPr>
          <a:xfrm>
            <a:off x="983661" y="177677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983661" y="18665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0" name="Straight Connector 39"/>
          <p:cNvCxnSpPr/>
          <p:nvPr userDrawn="1"/>
        </p:nvCxnSpPr>
        <p:spPr>
          <a:xfrm>
            <a:off x="983661" y="22561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983661" y="2351089"/>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44" name="Straight Connector 43"/>
          <p:cNvCxnSpPr/>
          <p:nvPr userDrawn="1"/>
        </p:nvCxnSpPr>
        <p:spPr>
          <a:xfrm>
            <a:off x="983661" y="274066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983661" y="2836648"/>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1" name="Straight Connector 50"/>
          <p:cNvCxnSpPr/>
          <p:nvPr userDrawn="1"/>
        </p:nvCxnSpPr>
        <p:spPr>
          <a:xfrm>
            <a:off x="983661" y="3226220"/>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983661" y="3328432"/>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4" name="Straight Connector 53"/>
          <p:cNvCxnSpPr/>
          <p:nvPr userDrawn="1"/>
        </p:nvCxnSpPr>
        <p:spPr>
          <a:xfrm>
            <a:off x="983661" y="3718004"/>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983661" y="3813991"/>
            <a:ext cx="5164903" cy="389572"/>
          </a:xfrm>
          <a:prstGeom prst="rect">
            <a:avLst/>
          </a:prstGeom>
        </p:spPr>
        <p:txBody>
          <a:bodyPr vert="horz" wrap="none" lIns="0" tIns="0" rIns="0" bIns="0" anchor="ctr" anchorCtr="0"/>
          <a:lstStyle>
            <a:lvl1pPr marL="0" indent="0">
              <a:buNone/>
              <a:defRPr sz="2000" b="1">
                <a:solidFill>
                  <a:schemeClr val="bg1">
                    <a:lumMod val="65000"/>
                  </a:schemeClr>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57" name="Straight Connector 56"/>
          <p:cNvCxnSpPr/>
          <p:nvPr userDrawn="1"/>
        </p:nvCxnSpPr>
        <p:spPr>
          <a:xfrm>
            <a:off x="983661" y="4203563"/>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983661" y="4299549"/>
            <a:ext cx="5164903" cy="389572"/>
          </a:xfrm>
          <a:prstGeom prst="rect">
            <a:avLst/>
          </a:prstGeom>
        </p:spPr>
        <p:txBody>
          <a:bodyPr vert="horz" wrap="none" lIns="0" tIns="0" rIns="0" bIns="0" anchor="ctr" anchorCtr="0"/>
          <a:lstStyle>
            <a:lvl1pPr marL="0" indent="0">
              <a:buNone/>
              <a:defRPr sz="2000" b="1">
                <a:solidFill>
                  <a:srgbClr val="333333"/>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Section Name</a:t>
            </a:r>
          </a:p>
        </p:txBody>
      </p:sp>
      <p:cxnSp>
        <p:nvCxnSpPr>
          <p:cNvPr id="60" name="Straight Connector 59"/>
          <p:cNvCxnSpPr/>
          <p:nvPr userDrawn="1"/>
        </p:nvCxnSpPr>
        <p:spPr>
          <a:xfrm>
            <a:off x="983661" y="4689121"/>
            <a:ext cx="5164903" cy="7026"/>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468313" y="139071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468313" y="1868884"/>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468313" y="2347056"/>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468313" y="282522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468313" y="3320179"/>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468313" y="3806741"/>
            <a:ext cx="431573" cy="3895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468313" y="4284913"/>
            <a:ext cx="431573" cy="389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7</a:t>
            </a:r>
          </a:p>
        </p:txBody>
      </p:sp>
    </p:spTree>
    <p:extLst>
      <p:ext uri="{BB962C8B-B14F-4D97-AF65-F5344CB8AC3E}">
        <p14:creationId xmlns:p14="http://schemas.microsoft.com/office/powerpoint/2010/main" val="4701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252017"/>
            <a:ext cx="4322144" cy="1348326"/>
          </a:xfrm>
        </p:spPr>
        <p:txBody>
          <a:bodyPr anchor="b" anchorCtr="0">
            <a:noAutofit/>
          </a:bodyPr>
          <a:lstStyle>
            <a:lvl1pPr marL="0" indent="0">
              <a:buNone/>
              <a:defRPr sz="3000"/>
            </a:lvl1pPr>
          </a:lstStyle>
          <a:p>
            <a:pPr lvl="0"/>
            <a:r>
              <a:rPr lang="en-US"/>
              <a:t>Title</a:t>
            </a:r>
          </a:p>
        </p:txBody>
      </p:sp>
      <p:cxnSp>
        <p:nvCxnSpPr>
          <p:cNvPr id="10" name="Straight Connector 9"/>
          <p:cNvCxnSpPr/>
          <p:nvPr userDrawn="1"/>
        </p:nvCxnSpPr>
        <p:spPr>
          <a:xfrm>
            <a:off x="3839856" y="2780783"/>
            <a:ext cx="42192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736975" y="2961483"/>
            <a:ext cx="4322763"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429012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2811229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7454" y="1252017"/>
            <a:ext cx="3952146" cy="1348326"/>
          </a:xfrm>
        </p:spPr>
        <p:txBody>
          <a:bodyPr anchor="b" anchorCtr="0">
            <a:noAutofit/>
          </a:bodyPr>
          <a:lstStyle>
            <a:lvl1pPr marL="0" indent="0">
              <a:buNone/>
              <a:defRPr sz="3000">
                <a:solidFill>
                  <a:srgbClr val="FFFFFF"/>
                </a:solidFill>
              </a:defRPr>
            </a:lvl1pPr>
          </a:lstStyle>
          <a:p>
            <a:pPr lvl="0"/>
            <a:r>
              <a:rPr lang="en-US"/>
              <a:t>Transition Slide Title</a:t>
            </a:r>
          </a:p>
        </p:txBody>
      </p:sp>
      <p:cxnSp>
        <p:nvCxnSpPr>
          <p:cNvPr id="4" name="Straight Connector 3"/>
          <p:cNvCxnSpPr/>
          <p:nvPr userDrawn="1"/>
        </p:nvCxnSpPr>
        <p:spPr>
          <a:xfrm>
            <a:off x="570335" y="2780783"/>
            <a:ext cx="4574979"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67455" y="2961483"/>
            <a:ext cx="3952712" cy="1101551"/>
          </a:xfrm>
        </p:spPr>
        <p:txBody>
          <a:bodyPr>
            <a:noAutofit/>
          </a:bodyPr>
          <a:lstStyle>
            <a:lvl1pPr marL="0" indent="0">
              <a:spcBef>
                <a:spcPts val="400"/>
              </a:spcBef>
              <a:buNone/>
              <a:defRPr sz="18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or additional text</a:t>
            </a:r>
          </a:p>
        </p:txBody>
      </p:sp>
    </p:spTree>
    <p:extLst>
      <p:ext uri="{BB962C8B-B14F-4D97-AF65-F5344CB8AC3E}">
        <p14:creationId xmlns:p14="http://schemas.microsoft.com/office/powerpoint/2010/main" val="1941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1590675"/>
            <a:ext cx="5565779"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2281663"/>
            <a:ext cx="3747874" cy="628650"/>
          </a:xfrm>
          <a:solidFill>
            <a:srgbClr val="000000">
              <a:alpha val="75000"/>
            </a:srgbClr>
          </a:solidFill>
        </p:spPr>
        <p:txBody>
          <a:bodyPr wrap="none" lIns="457200" tIns="0" rIns="457200" bIns="91440" anchor="ctr" anchorCtr="0">
            <a:noAutofit/>
          </a:bodyPr>
          <a:lstStyle>
            <a:lvl1pPr marL="0" indent="0">
              <a:buNone/>
              <a:defRPr sz="3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Transition Slide</a:t>
            </a:r>
          </a:p>
        </p:txBody>
      </p:sp>
    </p:spTree>
    <p:extLst>
      <p:ext uri="{BB962C8B-B14F-4D97-AF65-F5344CB8AC3E}">
        <p14:creationId xmlns:p14="http://schemas.microsoft.com/office/powerpoint/2010/main" val="378874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209739" cy="1699456"/>
          </a:xfrm>
        </p:spPr>
        <p:txBody>
          <a:bodyPr/>
          <a:lstStyle/>
          <a:p>
            <a:r>
              <a:rPr lang="en-US" dirty="0"/>
              <a:t>Data Slide: </a:t>
            </a:r>
            <a:br>
              <a:rPr lang="en-US" dirty="0"/>
            </a:br>
            <a:r>
              <a:rPr lang="en-US" dirty="0"/>
              <a:t>Keep Title Concise</a:t>
            </a:r>
          </a:p>
        </p:txBody>
      </p:sp>
      <p:sp>
        <p:nvSpPr>
          <p:cNvPr id="4" name="Text Placeholder 3"/>
          <p:cNvSpPr>
            <a:spLocks noGrp="1"/>
          </p:cNvSpPr>
          <p:nvPr>
            <p:ph type="body" sz="quarter" idx="10" hasCustomPrompt="1"/>
          </p:nvPr>
        </p:nvSpPr>
        <p:spPr>
          <a:xfrm>
            <a:off x="4077835" y="417513"/>
            <a:ext cx="4769303" cy="1281943"/>
          </a:xfrm>
        </p:spPr>
        <p:txBody>
          <a:bodyPr lIns="0" tIns="0" rIns="0" bIns="0" anchor="ctr" anchorCtr="0">
            <a:noAutofit/>
          </a:bodyPr>
          <a:lstStyle>
            <a:lvl1pPr marL="0" indent="0">
              <a:buNone/>
              <a:defRPr sz="2000"/>
            </a:lvl1pPr>
          </a:lstStyle>
          <a:p>
            <a:pPr lvl="0"/>
            <a:r>
              <a:rPr lang="en-US" dirty="0"/>
              <a:t>Summary or description text about the slide, charts, data go here.</a:t>
            </a:r>
          </a:p>
        </p:txBody>
      </p:sp>
      <p:sp>
        <p:nvSpPr>
          <p:cNvPr id="5" name="Chart Placeholder 6"/>
          <p:cNvSpPr>
            <a:spLocks noGrp="1"/>
          </p:cNvSpPr>
          <p:nvPr>
            <p:ph type="chart" sz="quarter" idx="11" hasCustomPrompt="1"/>
          </p:nvPr>
        </p:nvSpPr>
        <p:spPr>
          <a:xfrm>
            <a:off x="468313" y="2081080"/>
            <a:ext cx="1883539" cy="1436109"/>
          </a:xfrm>
          <a:prstGeom prst="rect">
            <a:avLst/>
          </a:prstGeom>
        </p:spPr>
        <p:txBody>
          <a:bodyPr vert="horz"/>
          <a:lstStyle>
            <a:lvl1pPr marL="0" indent="0">
              <a:buNone/>
              <a:defRPr sz="1200"/>
            </a:lvl1pPr>
          </a:lstStyle>
          <a:p>
            <a:r>
              <a:rPr lang="en-US"/>
              <a:t>Insert Chart</a:t>
            </a:r>
          </a:p>
        </p:txBody>
      </p:sp>
      <p:sp>
        <p:nvSpPr>
          <p:cNvPr id="10" name="Chart Placeholder 6"/>
          <p:cNvSpPr>
            <a:spLocks noGrp="1"/>
          </p:cNvSpPr>
          <p:nvPr>
            <p:ph type="chart" sz="quarter" idx="12" hasCustomPrompt="1"/>
          </p:nvPr>
        </p:nvSpPr>
        <p:spPr>
          <a:xfrm>
            <a:off x="6963599" y="2081080"/>
            <a:ext cx="1883539" cy="1436109"/>
          </a:xfrm>
          <a:prstGeom prst="rect">
            <a:avLst/>
          </a:prstGeom>
        </p:spPr>
        <p:txBody>
          <a:bodyPr vert="horz"/>
          <a:lstStyle>
            <a:lvl1pPr marL="0" indent="0">
              <a:buNone/>
              <a:defRPr sz="1200"/>
            </a:lvl1pPr>
          </a:lstStyle>
          <a:p>
            <a:r>
              <a:rPr lang="en-US"/>
              <a:t>Insert Chart</a:t>
            </a:r>
          </a:p>
        </p:txBody>
      </p:sp>
      <p:sp>
        <p:nvSpPr>
          <p:cNvPr id="11" name="Chart Placeholder 6"/>
          <p:cNvSpPr>
            <a:spLocks noGrp="1"/>
          </p:cNvSpPr>
          <p:nvPr>
            <p:ph type="chart" sz="quarter" idx="13" hasCustomPrompt="1"/>
          </p:nvPr>
        </p:nvSpPr>
        <p:spPr>
          <a:xfrm>
            <a:off x="4765926" y="2081080"/>
            <a:ext cx="1883539" cy="1436109"/>
          </a:xfrm>
          <a:prstGeom prst="rect">
            <a:avLst/>
          </a:prstGeom>
        </p:spPr>
        <p:txBody>
          <a:bodyPr vert="horz"/>
          <a:lstStyle>
            <a:lvl1pPr marL="0" indent="0">
              <a:buNone/>
              <a:defRPr sz="1200"/>
            </a:lvl1pPr>
          </a:lstStyle>
          <a:p>
            <a:r>
              <a:rPr lang="en-US"/>
              <a:t>Insert Chart</a:t>
            </a:r>
          </a:p>
        </p:txBody>
      </p:sp>
      <p:sp>
        <p:nvSpPr>
          <p:cNvPr id="12" name="Chart Placeholder 6"/>
          <p:cNvSpPr>
            <a:spLocks noGrp="1"/>
          </p:cNvSpPr>
          <p:nvPr>
            <p:ph type="chart" sz="quarter" idx="14" hasCustomPrompt="1"/>
          </p:nvPr>
        </p:nvSpPr>
        <p:spPr>
          <a:xfrm>
            <a:off x="2618059" y="2081080"/>
            <a:ext cx="1883539" cy="1436109"/>
          </a:xfrm>
          <a:prstGeom prst="rect">
            <a:avLst/>
          </a:prstGeom>
        </p:spPr>
        <p:txBody>
          <a:bodyPr vert="horz"/>
          <a:lstStyle>
            <a:lvl1pPr marL="0" indent="0">
              <a:buNone/>
              <a:defRPr sz="1200"/>
            </a:lvl1pPr>
          </a:lstStyle>
          <a:p>
            <a:r>
              <a:rPr lang="en-US"/>
              <a:t>Insert Chart</a:t>
            </a:r>
          </a:p>
        </p:txBody>
      </p:sp>
      <p:sp>
        <p:nvSpPr>
          <p:cNvPr id="14" name="Text Placeholder 13"/>
          <p:cNvSpPr>
            <a:spLocks noGrp="1"/>
          </p:cNvSpPr>
          <p:nvPr>
            <p:ph type="body" sz="quarter" idx="15" hasCustomPrompt="1"/>
          </p:nvPr>
        </p:nvSpPr>
        <p:spPr>
          <a:xfrm>
            <a:off x="468312"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5" name="Text Placeholder 13"/>
          <p:cNvSpPr>
            <a:spLocks noGrp="1"/>
          </p:cNvSpPr>
          <p:nvPr>
            <p:ph type="body" sz="quarter" idx="16" hasCustomPrompt="1"/>
          </p:nvPr>
        </p:nvSpPr>
        <p:spPr>
          <a:xfrm>
            <a:off x="2618823"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6" name="Text Placeholder 13"/>
          <p:cNvSpPr>
            <a:spLocks noGrp="1"/>
          </p:cNvSpPr>
          <p:nvPr>
            <p:ph type="body" sz="quarter" idx="17" hasCustomPrompt="1"/>
          </p:nvPr>
        </p:nvSpPr>
        <p:spPr>
          <a:xfrm>
            <a:off x="4766690"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7" name="Text Placeholder 13"/>
          <p:cNvSpPr>
            <a:spLocks noGrp="1"/>
          </p:cNvSpPr>
          <p:nvPr>
            <p:ph type="body" sz="quarter" idx="18" hasCustomPrompt="1"/>
          </p:nvPr>
        </p:nvSpPr>
        <p:spPr>
          <a:xfrm>
            <a:off x="6963599" y="3598863"/>
            <a:ext cx="1882775" cy="266700"/>
          </a:xfrm>
        </p:spPr>
        <p:txBody>
          <a:bodyPr lIns="0" tIns="0" rIns="0" bIns="0">
            <a:noAutofit/>
          </a:bodyPr>
          <a:lstStyle>
            <a:lvl1pPr marL="0" indent="0" algn="ctr">
              <a:buNone/>
              <a:defRPr sz="1800" baseline="0"/>
            </a:lvl1pPr>
            <a:lvl2pPr>
              <a:defRPr sz="1400"/>
            </a:lvl2pPr>
            <a:lvl3pPr>
              <a:defRPr sz="1400"/>
            </a:lvl3pPr>
            <a:lvl4pPr>
              <a:defRPr sz="1400"/>
            </a:lvl4pPr>
            <a:lvl5pPr>
              <a:defRPr sz="1400"/>
            </a:lvl5pPr>
          </a:lstStyle>
          <a:p>
            <a:pPr lvl="0"/>
            <a:r>
              <a:rPr lang="en-US"/>
              <a:t>Chart Description</a:t>
            </a:r>
          </a:p>
        </p:txBody>
      </p:sp>
      <p:sp>
        <p:nvSpPr>
          <p:cNvPr id="18" name="Text Placeholder 13"/>
          <p:cNvSpPr>
            <a:spLocks noGrp="1"/>
          </p:cNvSpPr>
          <p:nvPr>
            <p:ph type="body" sz="quarter" idx="19" hasCustomPrompt="1"/>
          </p:nvPr>
        </p:nvSpPr>
        <p:spPr>
          <a:xfrm>
            <a:off x="468312" y="4675059"/>
            <a:ext cx="1882775" cy="205197"/>
          </a:xfrm>
        </p:spPr>
        <p:txBody>
          <a:bodyPr lIns="0" tIns="0" rIns="0" bIns="0">
            <a:noAutofit/>
          </a:bodyPr>
          <a:lstStyle>
            <a:lvl1pPr marL="0" indent="0" algn="l">
              <a:buNone/>
              <a:defRPr sz="1000" baseline="0"/>
            </a:lvl1pPr>
            <a:lvl2pPr>
              <a:defRPr sz="1400"/>
            </a:lvl2pPr>
            <a:lvl3pPr>
              <a:defRPr sz="1400"/>
            </a:lvl3pPr>
            <a:lvl4pPr>
              <a:defRPr sz="1400"/>
            </a:lvl4pPr>
            <a:lvl5pPr>
              <a:defRPr sz="1400"/>
            </a:lvl5pPr>
          </a:lstStyle>
          <a:p>
            <a:pPr lvl="0"/>
            <a:r>
              <a:rPr lang="en-US"/>
              <a:t>Data citation</a:t>
            </a:r>
          </a:p>
        </p:txBody>
      </p:sp>
      <p:sp>
        <p:nvSpPr>
          <p:cNvPr id="19" name="TextBox 18"/>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33296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9144000" cy="5143500"/>
          </a:xfrm>
        </p:spPr>
        <p:txBody>
          <a:bodyPr>
            <a:normAutofit/>
          </a:bodyPr>
          <a:lstStyle>
            <a:lvl1pPr marL="0" indent="0" algn="r">
              <a:buNone/>
              <a:defRPr sz="1800"/>
            </a:lvl1pPr>
          </a:lstStyle>
          <a:p>
            <a:r>
              <a:rPr lang="en-US"/>
              <a:t>Insert a large image here</a:t>
            </a:r>
          </a:p>
        </p:txBody>
      </p:sp>
      <p:sp>
        <p:nvSpPr>
          <p:cNvPr id="16" name="Text Placeholder 6"/>
          <p:cNvSpPr>
            <a:spLocks noGrp="1"/>
          </p:cNvSpPr>
          <p:nvPr>
            <p:ph type="body" sz="quarter" idx="40"/>
          </p:nvPr>
        </p:nvSpPr>
        <p:spPr>
          <a:xfrm>
            <a:off x="0" y="2561212"/>
            <a:ext cx="9144000" cy="1983121"/>
          </a:xfrm>
          <a:prstGeom prst="rect">
            <a:avLst/>
          </a:prstGeom>
          <a:solidFill>
            <a:schemeClr val="bg1">
              <a:lumMod val="95000"/>
              <a:alpha val="85000"/>
            </a:schemeClr>
          </a:solidFill>
        </p:spPr>
        <p:txBody>
          <a:bodyPr vert="horz"/>
          <a:lstStyle>
            <a:lvl1pPr marL="0" indent="0" algn="ctr">
              <a:buNone/>
              <a:defRPr sz="100">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32"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35"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398210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17" name="Text Placeholder 3"/>
          <p:cNvSpPr>
            <a:spLocks noGrp="1"/>
          </p:cNvSpPr>
          <p:nvPr>
            <p:ph type="body" sz="quarter" idx="18" hasCustomPrompt="1"/>
          </p:nvPr>
        </p:nvSpPr>
        <p:spPr>
          <a:xfrm>
            <a:off x="468312"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18" name="Text Placeholder 17"/>
          <p:cNvSpPr>
            <a:spLocks noGrp="1"/>
          </p:cNvSpPr>
          <p:nvPr>
            <p:ph type="body" sz="quarter" idx="19" hasCustomPrompt="1"/>
          </p:nvPr>
        </p:nvSpPr>
        <p:spPr>
          <a:xfrm>
            <a:off x="468313"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19486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0" name="Text Placeholder 17"/>
          <p:cNvSpPr>
            <a:spLocks noGrp="1"/>
          </p:cNvSpPr>
          <p:nvPr>
            <p:ph type="body" sz="quarter" idx="42" hasCustomPrompt="1"/>
          </p:nvPr>
        </p:nvSpPr>
        <p:spPr>
          <a:xfrm>
            <a:off x="219487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393114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2" name="Text Placeholder 17"/>
          <p:cNvSpPr>
            <a:spLocks noGrp="1"/>
          </p:cNvSpPr>
          <p:nvPr>
            <p:ph type="body" sz="quarter" idx="44" hasCustomPrompt="1"/>
          </p:nvPr>
        </p:nvSpPr>
        <p:spPr>
          <a:xfrm>
            <a:off x="393114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5655659"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4" name="Text Placeholder 17"/>
          <p:cNvSpPr>
            <a:spLocks noGrp="1"/>
          </p:cNvSpPr>
          <p:nvPr>
            <p:ph type="body" sz="quarter" idx="46" hasCustomPrompt="1"/>
          </p:nvPr>
        </p:nvSpPr>
        <p:spPr>
          <a:xfrm>
            <a:off x="5655660"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7336601" y="3793135"/>
            <a:ext cx="1336675" cy="570668"/>
          </a:xfrm>
          <a:prstGeom prst="rect">
            <a:avLst/>
          </a:prstGeom>
          <a:ln>
            <a:noFill/>
          </a:ln>
        </p:spPr>
        <p:txBody>
          <a:bodyPr vert="horz" lIns="0" tIns="0" rIns="0" bIns="0"/>
          <a:lstStyle>
            <a:lvl1pPr marL="0" indent="0" algn="ctr">
              <a:buNone/>
              <a:defRPr sz="1200" baseline="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Infographic information goes here</a:t>
            </a:r>
          </a:p>
        </p:txBody>
      </p:sp>
      <p:sp>
        <p:nvSpPr>
          <p:cNvPr id="26" name="Text Placeholder 17"/>
          <p:cNvSpPr>
            <a:spLocks noGrp="1"/>
          </p:cNvSpPr>
          <p:nvPr>
            <p:ph type="body" sz="quarter" idx="48" hasCustomPrompt="1"/>
          </p:nvPr>
        </p:nvSpPr>
        <p:spPr>
          <a:xfrm>
            <a:off x="7336602" y="3389856"/>
            <a:ext cx="1336675" cy="326535"/>
          </a:xfrm>
          <a:prstGeom prst="rect">
            <a:avLst/>
          </a:prstGeom>
        </p:spPr>
        <p:txBody>
          <a:bodyPr vert="horz" lIns="0" tIns="0" rIns="0" bIns="0">
            <a:normAutofit/>
          </a:bodyPr>
          <a:lstStyle>
            <a:lvl1pPr marL="0" indent="0" algn="ctr">
              <a:buNone/>
              <a:defRPr sz="1800" baseline="0">
                <a:solidFill>
                  <a:schemeClr val="tx1"/>
                </a:solidFill>
              </a:defRPr>
            </a:lvl1pPr>
            <a:lvl2pPr marL="457200" indent="0">
              <a:buNone/>
              <a:defRPr sz="2200">
                <a:solidFill>
                  <a:srgbClr val="8DC63F"/>
                </a:solidFill>
              </a:defRPr>
            </a:lvl2pPr>
            <a:lvl3pPr marL="914400" indent="0">
              <a:buNone/>
              <a:defRPr sz="2200">
                <a:solidFill>
                  <a:srgbClr val="8DC63F"/>
                </a:solidFill>
              </a:defRPr>
            </a:lvl3pPr>
            <a:lvl4pPr marL="1371600" indent="0">
              <a:buNone/>
              <a:defRPr sz="2200">
                <a:solidFill>
                  <a:srgbClr val="8DC63F"/>
                </a:solidFill>
              </a:defRPr>
            </a:lvl4pPr>
            <a:lvl5pPr marL="1828800" indent="0">
              <a:buNone/>
              <a:defRPr sz="2200">
                <a:solidFill>
                  <a:srgbClr val="8DC63F"/>
                </a:solidFill>
              </a:defRPr>
            </a:lvl5pPr>
          </a:lstStyle>
          <a:p>
            <a:pPr lvl="0"/>
            <a:r>
              <a:rPr lang="en-US"/>
              <a:t>Emphasis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28" name="Title 31"/>
          <p:cNvSpPr>
            <a:spLocks noGrp="1"/>
          </p:cNvSpPr>
          <p:nvPr>
            <p:ph type="title" hasCustomPrompt="1"/>
          </p:nvPr>
        </p:nvSpPr>
        <p:spPr>
          <a:xfrm>
            <a:off x="457200" y="0"/>
            <a:ext cx="3213510" cy="1704258"/>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490683"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dirty="0"/>
              <a:t>Insert icon</a:t>
            </a:r>
          </a:p>
        </p:txBody>
      </p:sp>
      <p:sp>
        <p:nvSpPr>
          <p:cNvPr id="40" name="Picture Placeholder 24"/>
          <p:cNvSpPr>
            <a:spLocks noGrp="1" noChangeAspect="1"/>
          </p:cNvSpPr>
          <p:nvPr>
            <p:ph type="pic" sz="quarter" idx="51" hasCustomPrompt="1"/>
          </p:nvPr>
        </p:nvSpPr>
        <p:spPr>
          <a:xfrm>
            <a:off x="2239612"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3926034"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5675688"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7336601" y="1962045"/>
            <a:ext cx="1291932" cy="1291928"/>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200">
                <a:solidFill>
                  <a:schemeClr val="bg1"/>
                </a:solidFill>
                <a:effectLst/>
              </a:defRPr>
            </a:lvl1pPr>
          </a:lstStyle>
          <a:p>
            <a:r>
              <a:rPr lang="en-US"/>
              <a:t>Insert icon</a:t>
            </a:r>
          </a:p>
        </p:txBody>
      </p:sp>
    </p:spTree>
    <p:extLst>
      <p:ext uri="{BB962C8B-B14F-4D97-AF65-F5344CB8AC3E}">
        <p14:creationId xmlns:p14="http://schemas.microsoft.com/office/powerpoint/2010/main" val="66057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0"/>
            <a:ext cx="9144000" cy="2682875"/>
          </a:xfrm>
          <a:solidFill>
            <a:schemeClr val="bg1">
              <a:lumMod val="85000"/>
            </a:schemeClr>
          </a:solidFill>
        </p:spPr>
        <p:txBody>
          <a:bodyPr>
            <a:normAutofit/>
          </a:bodyPr>
          <a:lstStyle>
            <a:lvl1pPr marL="0" indent="0" algn="r">
              <a:buNone/>
              <a:defRPr sz="1600"/>
            </a:lvl1pPr>
          </a:lstStyle>
          <a:p>
            <a:r>
              <a:rPr lang="en-US" dirty="0"/>
              <a:t>Insert a large image here</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5" name="Text Placeholder 14"/>
          <p:cNvSpPr>
            <a:spLocks noGrp="1"/>
          </p:cNvSpPr>
          <p:nvPr>
            <p:ph type="body" sz="quarter" idx="50" hasCustomPrompt="1"/>
          </p:nvPr>
        </p:nvSpPr>
        <p:spPr>
          <a:xfrm>
            <a:off x="479425" y="2968625"/>
            <a:ext cx="8267686" cy="1738313"/>
          </a:xfrm>
        </p:spPr>
        <p:txBody>
          <a:bodyPr lIns="0" tIns="0" rIns="0" bIns="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Short Slide Summary</a:t>
            </a:r>
          </a:p>
        </p:txBody>
      </p:sp>
      <p:sp>
        <p:nvSpPr>
          <p:cNvPr id="2" name="Title 1"/>
          <p:cNvSpPr>
            <a:spLocks noGrp="1"/>
          </p:cNvSpPr>
          <p:nvPr>
            <p:ph type="title" hasCustomPrompt="1"/>
          </p:nvPr>
        </p:nvSpPr>
        <p:spPr>
          <a:xfrm>
            <a:off x="0" y="2186187"/>
            <a:ext cx="4936982" cy="497572"/>
          </a:xfrm>
        </p:spPr>
        <p:txBody>
          <a:bodyPr lIns="274320" tIns="91440" bIns="45720">
            <a:spAutoFit/>
          </a:bodyPr>
          <a:lstStyle>
            <a:lvl1pPr algn="l">
              <a:defRPr/>
            </a:lvl1pPr>
          </a:lstStyle>
          <a:p>
            <a:pPr lvl="0"/>
            <a:r>
              <a:rPr lang="en-US"/>
              <a:t>Title: Content Slide</a:t>
            </a:r>
            <a:endParaRPr lang="en-US" dirty="0"/>
          </a:p>
        </p:txBody>
      </p:sp>
    </p:spTree>
    <p:extLst>
      <p:ext uri="{BB962C8B-B14F-4D97-AF65-F5344CB8AC3E}">
        <p14:creationId xmlns:p14="http://schemas.microsoft.com/office/powerpoint/2010/main" val="163853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9144000" cy="3205163"/>
          </a:xfrm>
          <a:solidFill>
            <a:schemeClr val="bg1">
              <a:lumMod val="95000"/>
            </a:schemeClr>
          </a:solidFill>
        </p:spPr>
        <p:txBody>
          <a:bodyPr/>
          <a:lstStyle>
            <a:lvl1pPr marL="0" indent="0" algn="ctr">
              <a:buNone/>
              <a:defRPr/>
            </a:lvl1pPr>
          </a:lstStyle>
          <a:p>
            <a:r>
              <a:rPr lang="en-US" dirty="0"/>
              <a:t>Insert Photo or Graphic</a:t>
            </a:r>
          </a:p>
        </p:txBody>
      </p:sp>
    </p:spTree>
    <p:extLst>
      <p:ext uri="{BB962C8B-B14F-4D97-AF65-F5344CB8AC3E}">
        <p14:creationId xmlns:p14="http://schemas.microsoft.com/office/powerpoint/2010/main" val="2367864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32044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96583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3204446"/>
            <a:ext cx="9144000" cy="19390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3536950"/>
            <a:ext cx="3308350" cy="1096963"/>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3536950"/>
            <a:ext cx="4642454" cy="1096963"/>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1408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39333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9144000" cy="41526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76979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152614"/>
            <a:ext cx="9144000" cy="9908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79425" y="4319771"/>
            <a:ext cx="3308350" cy="481299"/>
          </a:xfrm>
        </p:spPr>
        <p:txBody>
          <a:bodyPr lIns="0" tIns="0" rIns="0" bIns="0">
            <a:noAutofit/>
          </a:bodyPr>
          <a:lstStyle>
            <a:lvl1pPr marL="0" indent="0">
              <a:spcBef>
                <a:spcPts val="0"/>
              </a:spcBef>
              <a:buNone/>
              <a:defRPr sz="28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104657" y="4319771"/>
            <a:ext cx="4642454" cy="481299"/>
          </a:xfrm>
        </p:spPr>
        <p:txBody>
          <a:bodyPr lIns="0" tIns="73152" rIns="0" bIns="0">
            <a:noAutofit/>
          </a:bodyPr>
          <a:lstStyle>
            <a:lvl1pPr marL="0" indent="0">
              <a:buNone/>
              <a:defRPr sz="2000" b="0">
                <a:solidFill>
                  <a:schemeClr val="bg1"/>
                </a:solidFill>
              </a:defRPr>
            </a:lvl1pPr>
          </a:lstStyle>
          <a:p>
            <a:pPr lvl="0"/>
            <a:r>
              <a:rPr lang="en-US" dirty="0"/>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NREL</a:t>
            </a:r>
            <a:r>
              <a:rPr lang="en-US" sz="800" baseline="0" dirty="0">
                <a:solidFill>
                  <a:schemeClr val="bg1"/>
                </a:solidFill>
              </a:rPr>
              <a:t>    </a:t>
            </a:r>
            <a:r>
              <a:rPr lang="en-US" sz="800" dirty="0">
                <a:solidFill>
                  <a:schemeClr val="bg1"/>
                </a:solidFill>
              </a:rPr>
              <a:t>|    </a:t>
            </a:r>
            <a:fld id="{BFD71CF8-5198-8441-A7C0-DC22FD64CBE4}" type="slidenum">
              <a:rPr lang="en-US" sz="800">
                <a:solidFill>
                  <a:schemeClr val="bg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479425" y="583079"/>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41405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77114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347" y="0"/>
            <a:ext cx="764465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425231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5143500"/>
          </a:xfrm>
          <a:solidFill>
            <a:schemeClr val="bg1">
              <a:lumMod val="95000"/>
            </a:schemeClr>
          </a:solidFill>
        </p:spPr>
        <p:txBody>
          <a:bodyPr/>
          <a:lstStyle>
            <a:lvl1pPr marL="0" indent="0" algn="ctr">
              <a:buNone/>
              <a:defRPr/>
            </a:lvl1pPr>
          </a:lstStyle>
          <a:p>
            <a:r>
              <a:rPr lang="en-US" dirty="0"/>
              <a:t>Insert Photo or Graphic</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15030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3226702" y="0"/>
            <a:ext cx="5917298"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850947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499614" y="0"/>
            <a:ext cx="7644385"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69394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749807" y="0"/>
            <a:ext cx="8394193"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8723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41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386412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2236090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13703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55488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3837251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371600"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48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3226702" y="0"/>
            <a:ext cx="5917298"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Tree>
    <p:extLst>
      <p:ext uri="{BB962C8B-B14F-4D97-AF65-F5344CB8AC3E}">
        <p14:creationId xmlns:p14="http://schemas.microsoft.com/office/powerpoint/2010/main" val="3859114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499615" y="0"/>
            <a:ext cx="7644385"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5"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362064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749807" y="0"/>
            <a:ext cx="8394193" cy="2571750"/>
          </a:xfrm>
          <a:solidFill>
            <a:schemeClr val="bg1"/>
          </a:solidFill>
        </p:spPr>
        <p:txBody>
          <a:bodyPr/>
          <a:lstStyle>
            <a:lvl1pPr marL="0" indent="0" algn="ctr">
              <a:buNone/>
              <a:defRPr/>
            </a:lvl1pPr>
          </a:lstStyle>
          <a:p>
            <a:r>
              <a:rPr lang="en-US" dirty="0"/>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17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3226702" y="2571750"/>
            <a:ext cx="5917298"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322670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72234" y="505618"/>
            <a:ext cx="2532807" cy="1096963"/>
          </a:xfrm>
        </p:spPr>
        <p:txBody>
          <a:bodyPr lIns="0" tIns="0" rIns="0" bIns="0">
            <a:noAutofit/>
          </a:bodyPr>
          <a:lstStyle>
            <a:lvl1pPr marL="0" indent="0">
              <a:spcBef>
                <a:spcPts val="0"/>
              </a:spcBef>
              <a:buNone/>
              <a:defRPr sz="2400" b="1">
                <a:solidFill>
                  <a:schemeClr val="bg1"/>
                </a:solidFill>
              </a:defRPr>
            </a:lvl1pPr>
          </a:lstStyle>
          <a:p>
            <a:pPr lvl="0"/>
            <a:r>
              <a:rPr lang="en-US" dirty="0"/>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372234" y="3565927"/>
            <a:ext cx="2532807" cy="1096963"/>
          </a:xfrm>
        </p:spPr>
        <p:txBody>
          <a:bodyPr lIns="0" tIns="0" rIns="0" bIns="0" anchor="b">
            <a:noAutofit/>
          </a:bodyPr>
          <a:lstStyle>
            <a:lvl1pPr marL="0" indent="0">
              <a:buNone/>
              <a:defRPr sz="1800" b="0">
                <a:solidFill>
                  <a:schemeClr val="bg1"/>
                </a:solidFill>
              </a:defRPr>
            </a:lvl1pPr>
          </a:lstStyle>
          <a:p>
            <a:pPr lvl="0"/>
            <a:r>
              <a:rPr lang="en-US" dirty="0"/>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3648971"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Tree>
    <p:extLst>
      <p:ext uri="{BB962C8B-B14F-4D97-AF65-F5344CB8AC3E}">
        <p14:creationId xmlns:p14="http://schemas.microsoft.com/office/powerpoint/2010/main" val="3666576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499614" y="2571750"/>
            <a:ext cx="7644385"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921884"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499616"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286048" y="505618"/>
            <a:ext cx="985919" cy="1096963"/>
          </a:xfrm>
        </p:spPr>
        <p:txBody>
          <a:bodyPr lIns="0" tIns="0" rIns="0" bIns="0">
            <a:noAutofit/>
          </a:bodyPr>
          <a:lstStyle>
            <a:lvl1pPr marL="0" indent="0">
              <a:spcBef>
                <a:spcPts val="0"/>
              </a:spcBef>
              <a:buNone/>
              <a:defRPr sz="1800" b="0">
                <a:solidFill>
                  <a:schemeClr val="bg1"/>
                </a:solidFill>
              </a:defRPr>
            </a:lvl1pPr>
          </a:lstStyle>
          <a:p>
            <a:pPr lvl="0"/>
            <a:r>
              <a:rPr lang="en-US" dirty="0"/>
              <a:t>text</a:t>
            </a:r>
          </a:p>
        </p:txBody>
      </p:sp>
    </p:spTree>
    <p:extLst>
      <p:ext uri="{BB962C8B-B14F-4D97-AF65-F5344CB8AC3E}">
        <p14:creationId xmlns:p14="http://schemas.microsoft.com/office/powerpoint/2010/main" val="420094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749807" y="2571750"/>
            <a:ext cx="8394193" cy="2571750"/>
          </a:xfrm>
          <a:solidFill>
            <a:schemeClr val="bg1">
              <a:lumMod val="95000"/>
            </a:schemeClr>
          </a:solidFill>
          <a:effectLst/>
        </p:spPr>
        <p:txBody>
          <a:bodyPr lIns="365760" tIns="365760" rIns="365760" bIns="640080">
            <a:noAutofit/>
          </a:bodyPr>
          <a:lstStyle>
            <a:lvl1pPr marL="0" indent="0">
              <a:buNone/>
              <a:defRPr sz="1600"/>
            </a:lvl1pPr>
            <a:lvl2pPr>
              <a:defRPr sz="1600"/>
            </a:lvl2pPr>
            <a:lvl3pPr>
              <a:defRPr sz="1600"/>
            </a:lvl3pPr>
            <a:lvl4pPr>
              <a:defRPr sz="1600"/>
            </a:lvl4pPr>
            <a:lvl5pPr>
              <a:defRPr sz="1600"/>
            </a:lvl5pPr>
          </a:lstStyle>
          <a:p>
            <a:pPr lvl="0"/>
            <a:r>
              <a:rPr lang="en-US" dirty="0"/>
              <a:t>Body text</a:t>
            </a:r>
          </a:p>
        </p:txBody>
      </p:sp>
      <p:sp>
        <p:nvSpPr>
          <p:cNvPr id="27" name="TextBox 26"/>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6711696"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NREL</a:t>
            </a:r>
            <a:r>
              <a:rPr lang="en-US" sz="800" baseline="0" dirty="0">
                <a:solidFill>
                  <a:schemeClr val="tx1"/>
                </a:solidFill>
              </a:rPr>
              <a:t>    </a:t>
            </a:r>
            <a:r>
              <a:rPr lang="en-US" sz="800" dirty="0">
                <a:solidFill>
                  <a:schemeClr val="tx1"/>
                </a:solidFill>
              </a:rPr>
              <a:t>|    </a:t>
            </a:r>
            <a:fld id="{BFD71CF8-5198-8441-A7C0-DC22FD64CBE4}" type="slidenum">
              <a:rPr lang="en-US" sz="800">
                <a:solidFill>
                  <a:schemeClr val="tx1"/>
                </a:solidFill>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172077" y="505617"/>
            <a:ext cx="4642454" cy="1096963"/>
          </a:xfrm>
        </p:spPr>
        <p:txBody>
          <a:bodyPr lIns="0" tIns="73152" rIns="0" bIns="0">
            <a:noAutofit/>
          </a:bodyPr>
          <a:lstStyle>
            <a:lvl1pPr marL="0" indent="0">
              <a:buNone/>
              <a:defRPr sz="2000" b="0">
                <a:solidFill>
                  <a:schemeClr val="tx1"/>
                </a:solidFill>
              </a:defRPr>
            </a:lvl1pPr>
          </a:lstStyle>
          <a:p>
            <a:pPr lvl="0"/>
            <a:r>
              <a:rPr lang="en-US" dirty="0"/>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749808"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907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457200" y="1391881"/>
            <a:ext cx="4123076" cy="254239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4" name="Text Placeholder 27"/>
          <p:cNvSpPr>
            <a:spLocks noGrp="1"/>
          </p:cNvSpPr>
          <p:nvPr>
            <p:ph type="body" sz="quarter" idx="20" hasCustomPrompt="1"/>
          </p:nvPr>
        </p:nvSpPr>
        <p:spPr>
          <a:xfrm>
            <a:off x="457200" y="4090975"/>
            <a:ext cx="4123076" cy="727263"/>
          </a:xfrm>
          <a:prstGeom prst="rect">
            <a:avLst/>
          </a:prstGeom>
        </p:spPr>
        <p:txBody>
          <a:bodyPr vert="horz" lIns="0" tIns="0" rIns="0" bIns="0" anchor="t" anchorCtr="0"/>
          <a:lstStyle>
            <a:lvl1pPr marL="0" indent="0">
              <a:spcBef>
                <a:spcPts val="1000"/>
              </a:spcBef>
              <a:buFont typeface="Arial"/>
              <a:buNone/>
              <a:defRPr sz="18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4825308" y="182880"/>
            <a:ext cx="3871998" cy="2095512"/>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7" name="Picture Placeholder 2"/>
          <p:cNvSpPr>
            <a:spLocks noGrp="1"/>
          </p:cNvSpPr>
          <p:nvPr>
            <p:ph type="pic" sz="quarter" idx="23" hasCustomPrompt="1"/>
          </p:nvPr>
        </p:nvSpPr>
        <p:spPr>
          <a:xfrm>
            <a:off x="4825308" y="2479946"/>
            <a:ext cx="3871998" cy="2338291"/>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r>
              <a:rPr lang="en-US"/>
              <a:t>Insert Photo</a:t>
            </a:r>
          </a:p>
        </p:txBody>
      </p:sp>
      <p:sp>
        <p:nvSpPr>
          <p:cNvPr id="8" name="TextBox 7"/>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634595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42167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07795" y="3835487"/>
            <a:ext cx="5580695" cy="1200329"/>
          </a:xfrm>
          <a:prstGeom prst="rect">
            <a:avLst/>
          </a:prstGeom>
          <a:noFill/>
        </p:spPr>
        <p:txBody>
          <a:bodyPr wrap="square" rtlCol="0">
            <a:spAutoFit/>
          </a:bodyPr>
          <a:lstStyle/>
          <a:p>
            <a:r>
              <a:rPr lang="en-US" sz="900" dirty="0"/>
              <a:t>This work was authored </a:t>
            </a:r>
            <a:r>
              <a:rPr lang="en-US" sz="900" dirty="0">
                <a:solidFill>
                  <a:srgbClr val="FF0000"/>
                </a:solidFill>
              </a:rPr>
              <a:t>[in part]</a:t>
            </a:r>
            <a:r>
              <a:rPr lang="en-US" sz="900" dirty="0"/>
              <a:t> by the National Renewable Energy Laboratory, operated by Alliance for Sustainable Energy, LLC, for the U.S. Department of Energy (DOE) under Contract No. DE-AC36-08GO28308. Funding provided by </a:t>
            </a:r>
            <a:r>
              <a:rPr lang="en-US" sz="900" dirty="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900" dirty="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160290" y="2923341"/>
            <a:ext cx="1200990" cy="891562"/>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2" y="34195673"/>
              <a:ext cx="2885721" cy="1789714"/>
            </a:xfrm>
            <a:prstGeom prst="rect">
              <a:avLst/>
            </a:prstGeom>
            <a:noFill/>
          </p:spPr>
          <p:txBody>
            <a:bodyPr wrap="square" rtlCol="0">
              <a:spAutoFit/>
            </a:bodyPr>
            <a:lstStyle/>
            <a:p>
              <a:r>
                <a:rPr lang="en-US" sz="1000" dirty="0">
                  <a:solidFill>
                    <a:srgbClr val="FF0000"/>
                  </a:solidFill>
                </a:rPr>
                <a:t>Insert the words “in part” if this work includes </a:t>
              </a:r>
              <a:br>
                <a:rPr lang="en-US" sz="1000" dirty="0">
                  <a:solidFill>
                    <a:srgbClr val="FF0000"/>
                  </a:solidFill>
                </a:rPr>
              </a:br>
              <a:r>
                <a:rPr lang="en-US" sz="1000" dirty="0">
                  <a:solidFill>
                    <a:srgbClr val="FF0000"/>
                  </a:solidFill>
                </a:rPr>
                <a:t>non-NREL authors.</a:t>
              </a:r>
            </a:p>
            <a:p>
              <a:pPr algn="l"/>
              <a:r>
                <a:rPr lang="en-US" sz="100" dirty="0">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3413774" y="2835776"/>
            <a:ext cx="2316254" cy="1215855"/>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49" y="33394988"/>
              <a:ext cx="5307072" cy="2627452"/>
            </a:xfrm>
            <a:prstGeom prst="rect">
              <a:avLst/>
            </a:prstGeom>
            <a:grpFill/>
          </p:spPr>
          <p:txBody>
            <a:bodyPr wrap="square" rtlCol="0">
              <a:spAutoFit/>
            </a:bodyPr>
            <a:lstStyle/>
            <a:p>
              <a:r>
                <a:rPr lang="en-US" sz="900" dirty="0">
                  <a:solidFill>
                    <a:srgbClr val="FF0000"/>
                  </a:solidFill>
                </a:rPr>
                <a:t>Edit the red bracketed text as appropriate with the applicable DOE office(s) and program office(s) that sponsored the work and/or add other funding as needed.  For non-EERE funding, see </a:t>
              </a:r>
              <a:r>
                <a:rPr lang="en-US" sz="900" u="sng" dirty="0">
                  <a:solidFill>
                    <a:srgbClr val="FF0000"/>
                  </a:solidFill>
                  <a:hlinkClick r:id="rId4"/>
                </a:rPr>
                <a:t>https://thesource.nrel.gov/publishing/disclaimers.html</a:t>
              </a:r>
              <a:endParaRPr lang="en-US" sz="200" i="0" dirty="0">
                <a:solidFill>
                  <a:srgbClr val="FF0000"/>
                </a:solidFill>
              </a:endParaRPr>
            </a:p>
          </p:txBody>
        </p:sp>
      </p:grpSp>
    </p:spTree>
    <p:extLst>
      <p:ext uri="{BB962C8B-B14F-4D97-AF65-F5344CB8AC3E}">
        <p14:creationId xmlns:p14="http://schemas.microsoft.com/office/powerpoint/2010/main" val="11247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2AD4B6-5589-B742-BDDC-8DE22CCB220D}"/>
              </a:ext>
            </a:extLst>
          </p:cNvPr>
          <p:cNvPicPr>
            <a:picLocks noChangeAspect="1"/>
          </p:cNvPicPr>
          <p:nvPr userDrawn="1"/>
        </p:nvPicPr>
        <p:blipFill>
          <a:blip r:embed="rId2"/>
          <a:srcRect/>
          <a:stretch/>
        </p:blipFill>
        <p:spPr>
          <a:xfrm>
            <a:off x="1354" y="0"/>
            <a:ext cx="9141289" cy="5143499"/>
          </a:xfrm>
          <a:prstGeom prst="rect">
            <a:avLst/>
          </a:prstGeom>
        </p:spPr>
      </p:pic>
      <p:sp>
        <p:nvSpPr>
          <p:cNvPr id="8" name="Text Placeholder 7"/>
          <p:cNvSpPr>
            <a:spLocks noGrp="1"/>
          </p:cNvSpPr>
          <p:nvPr>
            <p:ph type="body" sz="quarter" idx="10" hasCustomPrompt="1"/>
          </p:nvPr>
        </p:nvSpPr>
        <p:spPr>
          <a:xfrm>
            <a:off x="3736975" y="1504827"/>
            <a:ext cx="5393498" cy="1095516"/>
          </a:xfrm>
          <a:solidFill>
            <a:schemeClr val="accent1">
              <a:alpha val="75000"/>
            </a:schemeClr>
          </a:solidFill>
        </p:spPr>
        <p:txBody>
          <a:bodyPr lIns="182880" tIns="137160" rIns="182880" bIns="137160" anchor="ctr" anchorCtr="0">
            <a:noAutofit/>
          </a:bodyPr>
          <a:lstStyle>
            <a:lvl1pPr marL="0" indent="0">
              <a:lnSpc>
                <a:spcPts val="2800"/>
              </a:lnSpc>
              <a:buNone/>
              <a:defRPr sz="3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3736975" y="2744787"/>
            <a:ext cx="4322763" cy="1101551"/>
          </a:xfrm>
          <a:solidFill>
            <a:schemeClr val="accent1">
              <a:alpha val="75000"/>
            </a:schemeClr>
          </a:solidFill>
        </p:spPr>
        <p:txBody>
          <a:bodyPr lIns="182880" tIns="137160" rIns="182880" bIns="137160" anchor="ctr" anchorCtr="0">
            <a:noAutofit/>
          </a:bodyPr>
          <a:lstStyle>
            <a:lvl1pPr marL="0" indent="0">
              <a:lnSpc>
                <a:spcPts val="1760"/>
              </a:lnSpc>
              <a:spcBef>
                <a:spcPts val="400"/>
              </a:spcBef>
              <a:buNone/>
              <a:defRPr sz="18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a:p>
            <a:pPr lvl="0"/>
            <a:r>
              <a:rPr lang="en-US" dirty="0"/>
              <a:t>Venue or Organization</a:t>
            </a:r>
          </a:p>
          <a:p>
            <a:pPr lvl="0"/>
            <a:r>
              <a:rPr lang="en-US" dirty="0"/>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454" y="0"/>
            <a:ext cx="2331892" cy="1092307"/>
          </a:xfrm>
          <a:prstGeom prst="rect">
            <a:avLst/>
          </a:prstGeom>
        </p:spPr>
      </p:pic>
    </p:spTree>
    <p:extLst>
      <p:ext uri="{BB962C8B-B14F-4D97-AF65-F5344CB8AC3E}">
        <p14:creationId xmlns:p14="http://schemas.microsoft.com/office/powerpoint/2010/main" val="129116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457200" y="1371600"/>
            <a:ext cx="8120063"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7374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28254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199" y="1"/>
            <a:ext cx="8236857" cy="776514"/>
          </a:xfrm>
        </p:spPr>
        <p:txBody>
          <a:bodyPr/>
          <a:lstStyle/>
          <a:p>
            <a:r>
              <a:rPr lang="en-US"/>
              <a:t>Simple Slide</a:t>
            </a:r>
          </a:p>
        </p:txBody>
      </p:sp>
      <p:sp>
        <p:nvSpPr>
          <p:cNvPr id="5" name="TextBox 4"/>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t>NREL</a:t>
            </a:r>
            <a:r>
              <a:rPr lang="en-US" sz="800" baseline="0" dirty="0"/>
              <a:t>    </a:t>
            </a:r>
            <a:r>
              <a:rPr lang="en-US" sz="800" dirty="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500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dirty="0"/>
              <a:t>Simple Slide + Image</a:t>
            </a:r>
          </a:p>
        </p:txBody>
      </p:sp>
      <p:sp>
        <p:nvSpPr>
          <p:cNvPr id="9" name="Text Placeholder 8"/>
          <p:cNvSpPr>
            <a:spLocks noGrp="1"/>
          </p:cNvSpPr>
          <p:nvPr>
            <p:ph type="body" sz="quarter" idx="10" hasCustomPrompt="1"/>
          </p:nvPr>
        </p:nvSpPr>
        <p:spPr>
          <a:xfrm>
            <a:off x="457200" y="1124857"/>
            <a:ext cx="5143499" cy="3621769"/>
          </a:xfrm>
        </p:spPr>
        <p:txBody>
          <a:bodyPr/>
          <a:lstStyle>
            <a:lvl1pPr marL="0" indent="0">
              <a:buNone/>
              <a:defRPr b="1"/>
            </a:lvl1pPr>
            <a:lvl2pPr>
              <a:defRPr sz="2000"/>
            </a:lvl2pPr>
          </a:lstStyle>
          <a:p>
            <a:pPr lvl="0"/>
            <a:r>
              <a:rPr lang="en-US" dirty="0"/>
              <a:t>Header text</a:t>
            </a:r>
          </a:p>
          <a:p>
            <a:pPr lvl="1"/>
            <a:r>
              <a:rPr lang="en-US" dirty="0"/>
              <a:t>Bullet point 1</a:t>
            </a:r>
          </a:p>
          <a:p>
            <a:pPr lvl="1"/>
            <a:r>
              <a:rPr lang="en-US" dirty="0"/>
              <a:t>Bullet point 2</a:t>
            </a:r>
          </a:p>
          <a:p>
            <a:pPr lvl="1"/>
            <a:r>
              <a:rPr lang="en-US" dirty="0"/>
              <a:t>Bullet point 3</a:t>
            </a:r>
            <a:br>
              <a:rPr lang="en-US" dirty="0"/>
            </a:br>
            <a:endParaRPr lang="en-US" dirty="0"/>
          </a:p>
          <a:p>
            <a:pPr lvl="0"/>
            <a:r>
              <a:rPr lang="en-US" dirty="0"/>
              <a:t>Header text</a:t>
            </a:r>
          </a:p>
          <a:p>
            <a:pPr lvl="1"/>
            <a:r>
              <a:rPr lang="en-US" dirty="0"/>
              <a:t>Bullet point 1</a:t>
            </a:r>
          </a:p>
          <a:p>
            <a:pPr lvl="1"/>
            <a:r>
              <a:rPr lang="en-US" dirty="0"/>
              <a:t>Bullet point 2</a:t>
            </a:r>
          </a:p>
          <a:p>
            <a:pPr lvl="1"/>
            <a:r>
              <a:rPr lang="en-US" dirty="0"/>
              <a:t>Bullet point 3</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5952392" y="1125538"/>
            <a:ext cx="2734407" cy="3621088"/>
          </a:xfrm>
          <a:solidFill>
            <a:schemeClr val="bg1">
              <a:lumMod val="85000"/>
            </a:schemeClr>
          </a:solidFill>
        </p:spPr>
        <p:txBody>
          <a:bodyPr>
            <a:normAutofit/>
          </a:bodyPr>
          <a:lstStyle>
            <a:lvl1pPr marL="0" indent="0">
              <a:buNone/>
              <a:defRPr sz="1600"/>
            </a:lvl1pPr>
          </a:lstStyle>
          <a:p>
            <a:r>
              <a:rPr lang="en-US" dirty="0"/>
              <a:t>Insert image here</a:t>
            </a:r>
          </a:p>
        </p:txBody>
      </p:sp>
    </p:spTree>
    <p:extLst>
      <p:ext uri="{BB962C8B-B14F-4D97-AF65-F5344CB8AC3E}">
        <p14:creationId xmlns:p14="http://schemas.microsoft.com/office/powerpoint/2010/main" val="357078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4123076" cy="120015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457200" y="1330267"/>
            <a:ext cx="8229600" cy="32643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64829"/>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1" r:id="rId3"/>
    <p:sldLayoutId id="2147483675" r:id="rId4"/>
    <p:sldLayoutId id="2147483711" r:id="rId5"/>
    <p:sldLayoutId id="2147483654" r:id="rId6"/>
    <p:sldLayoutId id="2147483655" r:id="rId7"/>
    <p:sldLayoutId id="2147483653" r:id="rId8"/>
    <p:sldLayoutId id="2147483707" r:id="rId9"/>
    <p:sldLayoutId id="2147483708" r:id="rId10"/>
    <p:sldLayoutId id="2147483656" r:id="rId11"/>
    <p:sldLayoutId id="2147483657" r:id="rId12"/>
    <p:sldLayoutId id="2147483689" r:id="rId13"/>
    <p:sldLayoutId id="2147483690" r:id="rId14"/>
    <p:sldLayoutId id="2147483691" r:id="rId15"/>
    <p:sldLayoutId id="2147483692" r:id="rId16"/>
    <p:sldLayoutId id="2147483693" r:id="rId17"/>
    <p:sldLayoutId id="2147483694" r:id="rId18"/>
    <p:sldLayoutId id="2147483695" r:id="rId19"/>
    <p:sldLayoutId id="2147483666" r:id="rId20"/>
    <p:sldLayoutId id="2147483667" r:id="rId21"/>
    <p:sldLayoutId id="2147483665" r:id="rId22"/>
    <p:sldLayoutId id="2147483668" r:id="rId23"/>
    <p:sldLayoutId id="2147483669" r:id="rId24"/>
    <p:sldLayoutId id="2147483670" r:id="rId25"/>
    <p:sldLayoutId id="2147483671" r:id="rId26"/>
    <p:sldLayoutId id="2147483676" r:id="rId27"/>
    <p:sldLayoutId id="2147483681" r:id="rId28"/>
    <p:sldLayoutId id="2147483682" r:id="rId29"/>
    <p:sldLayoutId id="2147483687" r:id="rId30"/>
    <p:sldLayoutId id="2147483688" r:id="rId31"/>
    <p:sldLayoutId id="2147483678" r:id="rId32"/>
    <p:sldLayoutId id="2147483683" r:id="rId33"/>
    <p:sldLayoutId id="2147483702" r:id="rId34"/>
    <p:sldLayoutId id="2147483684" r:id="rId35"/>
    <p:sldLayoutId id="2147483698" r:id="rId36"/>
    <p:sldLayoutId id="2147483703" r:id="rId37"/>
    <p:sldLayoutId id="2147483685" r:id="rId38"/>
    <p:sldLayoutId id="2147483699" r:id="rId39"/>
    <p:sldLayoutId id="2147483704" r:id="rId40"/>
    <p:sldLayoutId id="2147483680" r:id="rId41"/>
    <p:sldLayoutId id="2147483700" r:id="rId42"/>
    <p:sldLayoutId id="2147483705" r:id="rId43"/>
    <p:sldLayoutId id="2147483686" r:id="rId44"/>
    <p:sldLayoutId id="2147483701" r:id="rId45"/>
    <p:sldLayoutId id="2147483706" r:id="rId46"/>
    <p:sldLayoutId id="2147483672" r:id="rId47"/>
    <p:sldLayoutId id="2147483696" r:id="rId48"/>
    <p:sldLayoutId id="2147483673" r:id="rId49"/>
  </p:sldLayoutIdLst>
  <p:txStyles>
    <p:title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6CC89-E046-5E48-8B17-4590EBC45A42}"/>
              </a:ext>
            </a:extLst>
          </p:cNvPr>
          <p:cNvSpPr>
            <a:spLocks noGrp="1"/>
          </p:cNvSpPr>
          <p:nvPr>
            <p:ph type="body" sz="quarter" idx="10"/>
          </p:nvPr>
        </p:nvSpPr>
        <p:spPr>
          <a:xfrm>
            <a:off x="3736975" y="1265274"/>
            <a:ext cx="5393498" cy="1335069"/>
          </a:xfrm>
        </p:spPr>
        <p:txBody>
          <a:bodyPr/>
          <a:lstStyle/>
          <a:p>
            <a:pPr>
              <a:lnSpc>
                <a:spcPts val="2700"/>
              </a:lnSpc>
            </a:pPr>
            <a:r>
              <a:rPr lang="en-US" sz="2400" dirty="0"/>
              <a:t>Initial Results from the </a:t>
            </a:r>
            <a:r>
              <a:rPr lang="en-US" sz="2400" i="1" dirty="0"/>
              <a:t>2020 U.S. Geothermal Power Production and District Heating Market Report</a:t>
            </a:r>
            <a:r>
              <a:rPr lang="en-US" sz="2400" dirty="0"/>
              <a:t> </a:t>
            </a:r>
          </a:p>
        </p:txBody>
      </p:sp>
      <p:sp>
        <p:nvSpPr>
          <p:cNvPr id="3" name="Text Placeholder 2">
            <a:extLst>
              <a:ext uri="{FF2B5EF4-FFF2-40B4-BE49-F238E27FC236}">
                <a16:creationId xmlns:a16="http://schemas.microsoft.com/office/drawing/2014/main" id="{11927988-9225-FA44-9193-83508F22B5B3}"/>
              </a:ext>
            </a:extLst>
          </p:cNvPr>
          <p:cNvSpPr>
            <a:spLocks noGrp="1"/>
          </p:cNvSpPr>
          <p:nvPr>
            <p:ph type="body" sz="quarter" idx="11"/>
          </p:nvPr>
        </p:nvSpPr>
        <p:spPr/>
        <p:txBody>
          <a:bodyPr/>
          <a:lstStyle/>
          <a:p>
            <a:r>
              <a:rPr lang="en-US" dirty="0"/>
              <a:t>Jody C Robins</a:t>
            </a:r>
          </a:p>
          <a:p>
            <a:r>
              <a:rPr lang="en-US" dirty="0"/>
              <a:t>GRC Annual Meeting</a:t>
            </a:r>
          </a:p>
          <a:p>
            <a:r>
              <a:rPr lang="en-US" dirty="0"/>
              <a:t>10/19/2020</a:t>
            </a:r>
          </a:p>
        </p:txBody>
      </p:sp>
      <p:pic>
        <p:nvPicPr>
          <p:cNvPr id="4" name="Picture 3">
            <a:extLst>
              <a:ext uri="{FF2B5EF4-FFF2-40B4-BE49-F238E27FC236}">
                <a16:creationId xmlns:a16="http://schemas.microsoft.com/office/drawing/2014/main" id="{8BD4839C-DE76-9949-A9BE-AEA5055CC8B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35733" y="1418661"/>
            <a:ext cx="1614968" cy="1420220"/>
          </a:xfrm>
          <a:prstGeom prst="rect">
            <a:avLst/>
          </a:prstGeom>
        </p:spPr>
      </p:pic>
    </p:spTree>
    <p:extLst>
      <p:ext uri="{BB962C8B-B14F-4D97-AF65-F5344CB8AC3E}">
        <p14:creationId xmlns:p14="http://schemas.microsoft.com/office/powerpoint/2010/main" val="384692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4A9C9E1-17A1-C646-A4F5-615D6ECF4E01}"/>
              </a:ext>
            </a:extLst>
          </p:cNvPr>
          <p:cNvSpPr>
            <a:spLocks noGrp="1"/>
          </p:cNvSpPr>
          <p:nvPr>
            <p:ph type="body" sz="quarter" idx="10"/>
          </p:nvPr>
        </p:nvSpPr>
        <p:spPr/>
        <p:txBody>
          <a:bodyPr/>
          <a:lstStyle/>
          <a:p>
            <a:r>
              <a:rPr lang="en-US" dirty="0"/>
              <a:t>Thank You</a:t>
            </a:r>
          </a:p>
        </p:txBody>
      </p:sp>
      <p:sp>
        <p:nvSpPr>
          <p:cNvPr id="12" name="Text Placeholder 11">
            <a:extLst>
              <a:ext uri="{FF2B5EF4-FFF2-40B4-BE49-F238E27FC236}">
                <a16:creationId xmlns:a16="http://schemas.microsoft.com/office/drawing/2014/main" id="{4F0B5F5A-E034-8F4C-A745-12022858DF41}"/>
              </a:ext>
            </a:extLst>
          </p:cNvPr>
          <p:cNvSpPr>
            <a:spLocks noGrp="1"/>
          </p:cNvSpPr>
          <p:nvPr>
            <p:ph type="body" sz="quarter" idx="11"/>
          </p:nvPr>
        </p:nvSpPr>
        <p:spPr/>
        <p:txBody>
          <a:bodyPr/>
          <a:lstStyle/>
          <a:p>
            <a:r>
              <a:rPr lang="en-US" dirty="0"/>
              <a:t>NREL/PR-5500-77434</a:t>
            </a:r>
          </a:p>
        </p:txBody>
      </p:sp>
      <p:sp>
        <p:nvSpPr>
          <p:cNvPr id="4" name="TextBox 3">
            <a:extLst>
              <a:ext uri="{FF2B5EF4-FFF2-40B4-BE49-F238E27FC236}">
                <a16:creationId xmlns:a16="http://schemas.microsoft.com/office/drawing/2014/main" id="{B65CFC7C-D363-D240-BE57-211FC6BC64AC}"/>
              </a:ext>
            </a:extLst>
          </p:cNvPr>
          <p:cNvSpPr txBox="1"/>
          <p:nvPr/>
        </p:nvSpPr>
        <p:spPr>
          <a:xfrm>
            <a:off x="107795" y="3835487"/>
            <a:ext cx="5580695" cy="1061829"/>
          </a:xfrm>
          <a:prstGeom prst="rect">
            <a:avLst/>
          </a:prstGeom>
          <a:noFill/>
        </p:spPr>
        <p:txBody>
          <a:bodyPr wrap="square" rtlCol="0">
            <a:spAutoFit/>
          </a:bodyPr>
          <a:lstStyle/>
          <a:p>
            <a:r>
              <a:rPr lang="en-US" sz="900" dirty="0"/>
              <a:t>This work was authored in part by the National Renewable Energy Laboratory, operated by Alliance for Sustainable Energy, LLC, for the U.S. Department of Energy (DOE) under Contract No. DE-AC36-08GO28308. Funding provided by the U.S. Department of Energy Geothermal Technologies Office and the Geothermal Resources Council.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900" dirty="0">
              <a:solidFill>
                <a:schemeClr val="tx1"/>
              </a:solidFill>
            </a:endParaRPr>
          </a:p>
        </p:txBody>
      </p:sp>
      <p:sp>
        <p:nvSpPr>
          <p:cNvPr id="2" name="TextBox 1">
            <a:extLst>
              <a:ext uri="{FF2B5EF4-FFF2-40B4-BE49-F238E27FC236}">
                <a16:creationId xmlns:a16="http://schemas.microsoft.com/office/drawing/2014/main" id="{AF7AB67C-441C-4172-8C9B-CB24C175E81B}"/>
              </a:ext>
            </a:extLst>
          </p:cNvPr>
          <p:cNvSpPr txBox="1"/>
          <p:nvPr/>
        </p:nvSpPr>
        <p:spPr>
          <a:xfrm>
            <a:off x="107795" y="3226091"/>
            <a:ext cx="3944679" cy="338554"/>
          </a:xfrm>
          <a:prstGeom prst="rect">
            <a:avLst/>
          </a:prstGeom>
          <a:noFill/>
        </p:spPr>
        <p:txBody>
          <a:bodyPr wrap="square">
            <a:spAutoFit/>
          </a:bodyPr>
          <a:lstStyle/>
          <a:p>
            <a:r>
              <a:rPr lang="en-US" sz="1600" b="1" dirty="0"/>
              <a:t>Contact Information: </a:t>
            </a:r>
            <a:r>
              <a:rPr lang="en-US" sz="1600" b="1" dirty="0">
                <a:solidFill>
                  <a:schemeClr val="accent1"/>
                </a:solidFill>
              </a:rPr>
              <a:t>jody.robins@nrel.gov</a:t>
            </a:r>
          </a:p>
        </p:txBody>
      </p:sp>
    </p:spTree>
    <p:extLst>
      <p:ext uri="{BB962C8B-B14F-4D97-AF65-F5344CB8AC3E}">
        <p14:creationId xmlns:p14="http://schemas.microsoft.com/office/powerpoint/2010/main" val="237755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DC5132-BC76-9A41-B0C8-3C6174E412C2}"/>
              </a:ext>
            </a:extLst>
          </p:cNvPr>
          <p:cNvPicPr>
            <a:picLocks noGrp="1" noChangeAspect="1"/>
          </p:cNvPicPr>
          <p:nvPr>
            <p:ph type="pic" sz="quarter" idx="49"/>
          </p:nvPr>
        </p:nvPicPr>
        <p:blipFill rotWithShape="1">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b="-432"/>
          <a:stretch/>
        </p:blipFill>
        <p:spPr>
          <a:xfrm>
            <a:off x="0" y="1"/>
            <a:ext cx="9144000" cy="5143500"/>
          </a:xfrm>
        </p:spPr>
      </p:pic>
      <p:sp>
        <p:nvSpPr>
          <p:cNvPr id="2" name="Title 1">
            <a:extLst>
              <a:ext uri="{FF2B5EF4-FFF2-40B4-BE49-F238E27FC236}">
                <a16:creationId xmlns:a16="http://schemas.microsoft.com/office/drawing/2014/main" id="{8C6F0DA3-0D8C-494B-90B2-59881D18C1EF}"/>
              </a:ext>
            </a:extLst>
          </p:cNvPr>
          <p:cNvSpPr>
            <a:spLocks noGrp="1"/>
          </p:cNvSpPr>
          <p:nvPr>
            <p:ph type="title"/>
          </p:nvPr>
        </p:nvSpPr>
        <p:spPr>
          <a:xfrm>
            <a:off x="304800" y="147297"/>
            <a:ext cx="4632182" cy="589303"/>
          </a:xfrm>
        </p:spPr>
        <p:txBody>
          <a:bodyPr/>
          <a:lstStyle/>
          <a:p>
            <a:pPr algn="ctr"/>
            <a:r>
              <a:rPr lang="en-US" sz="2800" dirty="0"/>
              <a:t>2020 Market Report</a:t>
            </a:r>
          </a:p>
        </p:txBody>
      </p:sp>
      <p:sp>
        <p:nvSpPr>
          <p:cNvPr id="3" name="Rectangle 2">
            <a:extLst>
              <a:ext uri="{FF2B5EF4-FFF2-40B4-BE49-F238E27FC236}">
                <a16:creationId xmlns:a16="http://schemas.microsoft.com/office/drawing/2014/main" id="{D11C7327-312A-8446-BC22-9DF06601C239}"/>
              </a:ext>
            </a:extLst>
          </p:cNvPr>
          <p:cNvSpPr/>
          <p:nvPr/>
        </p:nvSpPr>
        <p:spPr>
          <a:xfrm>
            <a:off x="367840" y="2051825"/>
            <a:ext cx="5687271" cy="262053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7223875A-7393-4A62-B09D-006483B9034B}"/>
              </a:ext>
            </a:extLst>
          </p:cNvPr>
          <p:cNvSpPr>
            <a:spLocks noGrp="1"/>
          </p:cNvSpPr>
          <p:nvPr>
            <p:ph type="body" sz="quarter" idx="50"/>
          </p:nvPr>
        </p:nvSpPr>
        <p:spPr>
          <a:xfrm>
            <a:off x="506201" y="2196790"/>
            <a:ext cx="5415097" cy="2620537"/>
          </a:xfrm>
        </p:spPr>
        <p:txBody>
          <a:bodyPr/>
          <a:lstStyle/>
          <a:p>
            <a:pPr marL="174625" indent="-171450">
              <a:spcAft>
                <a:spcPts val="300"/>
              </a:spcAft>
              <a:buFont typeface="Arial" panose="020B0604020202020204" pitchFamily="34" charset="0"/>
              <a:buChar char="•"/>
            </a:pPr>
            <a:r>
              <a:rPr lang="en-US" dirty="0"/>
              <a:t>Developed by team from NREL and GRC with financial support from the GTO and GRC.</a:t>
            </a:r>
          </a:p>
          <a:p>
            <a:pPr marL="174625" indent="-171450">
              <a:spcAft>
                <a:spcPts val="300"/>
              </a:spcAft>
              <a:buFont typeface="Arial" panose="020B0604020202020204" pitchFamily="34" charset="0"/>
              <a:buChar char="•"/>
            </a:pPr>
            <a:r>
              <a:rPr lang="en-US" dirty="0"/>
              <a:t>Provides geothermal stakeholders with up-to-date U.S. power production and district heating data.</a:t>
            </a:r>
          </a:p>
          <a:p>
            <a:pPr marL="174625" indent="-171450">
              <a:spcAft>
                <a:spcPts val="300"/>
              </a:spcAft>
              <a:buFont typeface="Arial" panose="020B0604020202020204" pitchFamily="34" charset="0"/>
              <a:buChar char="•"/>
            </a:pPr>
            <a:r>
              <a:rPr lang="en-US" dirty="0"/>
              <a:t>Evaluates the impact of state and federal policy and presents current research on geothermal development.</a:t>
            </a:r>
          </a:p>
        </p:txBody>
      </p:sp>
    </p:spTree>
    <p:extLst>
      <p:ext uri="{BB962C8B-B14F-4D97-AF65-F5344CB8AC3E}">
        <p14:creationId xmlns:p14="http://schemas.microsoft.com/office/powerpoint/2010/main" val="322139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5F14C9-DAA8-4D4B-B44A-4C1E560E8FF5}"/>
              </a:ext>
            </a:extLst>
          </p:cNvPr>
          <p:cNvSpPr>
            <a:spLocks noGrp="1"/>
          </p:cNvSpPr>
          <p:nvPr>
            <p:ph type="title"/>
          </p:nvPr>
        </p:nvSpPr>
        <p:spPr>
          <a:xfrm>
            <a:off x="457200" y="0"/>
            <a:ext cx="3213510" cy="726831"/>
          </a:xfrm>
        </p:spPr>
        <p:txBody>
          <a:bodyPr/>
          <a:lstStyle/>
          <a:p>
            <a:r>
              <a:rPr lang="en-US" sz="2800" dirty="0"/>
              <a:t>Project Team</a:t>
            </a:r>
          </a:p>
        </p:txBody>
      </p:sp>
      <p:pic>
        <p:nvPicPr>
          <p:cNvPr id="5" name="Picture 4" descr="A person wearing glasses and smiling at the camera&#10;&#10;Description automatically generated">
            <a:extLst>
              <a:ext uri="{FF2B5EF4-FFF2-40B4-BE49-F238E27FC236}">
                <a16:creationId xmlns:a16="http://schemas.microsoft.com/office/drawing/2014/main" id="{5887901D-34E5-6140-BF96-28CC46C4E5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7139" y="862879"/>
            <a:ext cx="1457462" cy="1563624"/>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6BC56172-F81C-8C47-81EB-BD775760CF9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63475" y="862879"/>
            <a:ext cx="1417557" cy="1563624"/>
          </a:xfrm>
          <a:prstGeom prst="rect">
            <a:avLst/>
          </a:prstGeom>
        </p:spPr>
      </p:pic>
      <p:pic>
        <p:nvPicPr>
          <p:cNvPr id="1026" name="Picture 2" descr="Photo of Francisco Flores-Espino">
            <a:extLst>
              <a:ext uri="{FF2B5EF4-FFF2-40B4-BE49-F238E27FC236}">
                <a16:creationId xmlns:a16="http://schemas.microsoft.com/office/drawing/2014/main" id="{DC9B9893-6553-6C4F-9F4C-28CD291906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79020" y="862879"/>
            <a:ext cx="1563624"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photo of Hannah Pauling">
            <a:extLst>
              <a:ext uri="{FF2B5EF4-FFF2-40B4-BE49-F238E27FC236}">
                <a16:creationId xmlns:a16="http://schemas.microsoft.com/office/drawing/2014/main" id="{68217EC8-89F8-994C-AA65-3D7E9174104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81665" y="862879"/>
            <a:ext cx="1563624" cy="156362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30" name="Picture 6" descr="Koenraad Beckers - SDEC2019 - Sustainable District Energy Conferences">
            <a:extLst>
              <a:ext uri="{FF2B5EF4-FFF2-40B4-BE49-F238E27FC236}">
                <a16:creationId xmlns:a16="http://schemas.microsoft.com/office/drawing/2014/main" id="{A2E628C0-9875-9543-A8CC-511B52567DB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7373" y="3009012"/>
            <a:ext cx="1563624"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ill Pettitt (@WSPettitt) | Twitter">
            <a:extLst>
              <a:ext uri="{FF2B5EF4-FFF2-40B4-BE49-F238E27FC236}">
                <a16:creationId xmlns:a16="http://schemas.microsoft.com/office/drawing/2014/main" id="{BAB7FB4F-EF08-3645-BF21-F3869901B16F}"/>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2058232" y="3009012"/>
            <a:ext cx="1340364"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FA5972D-132A-D440-919D-727668A3F195}"/>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3882129" y="3009012"/>
            <a:ext cx="1156375" cy="15636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492E31-EDDB-F04E-A73E-84CCD1A25B1A}"/>
              </a:ext>
            </a:extLst>
          </p:cNvPr>
          <p:cNvSpPr txBox="1"/>
          <p:nvPr/>
        </p:nvSpPr>
        <p:spPr>
          <a:xfrm>
            <a:off x="1019585" y="2444388"/>
            <a:ext cx="1192571" cy="486352"/>
          </a:xfrm>
          <a:prstGeom prst="rect">
            <a:avLst/>
          </a:prstGeom>
          <a:noFill/>
        </p:spPr>
        <p:txBody>
          <a:bodyPr wrap="none" rtlCol="0">
            <a:spAutoFit/>
          </a:bodyPr>
          <a:lstStyle/>
          <a:p>
            <a:pPr algn="ctr">
              <a:lnSpc>
                <a:spcPct val="85000"/>
              </a:lnSpc>
            </a:pPr>
            <a:r>
              <a:rPr lang="en-US" sz="1600" b="1" dirty="0"/>
              <a:t>Jody Robins</a:t>
            </a:r>
          </a:p>
          <a:p>
            <a:pPr algn="ctr">
              <a:lnSpc>
                <a:spcPct val="85000"/>
              </a:lnSpc>
            </a:pPr>
            <a:r>
              <a:rPr lang="en-US" sz="1400" dirty="0"/>
              <a:t>NREL</a:t>
            </a:r>
            <a:endParaRPr lang="en-US" sz="1600" dirty="0"/>
          </a:p>
        </p:txBody>
      </p:sp>
      <p:sp>
        <p:nvSpPr>
          <p:cNvPr id="20" name="TextBox 19">
            <a:extLst>
              <a:ext uri="{FF2B5EF4-FFF2-40B4-BE49-F238E27FC236}">
                <a16:creationId xmlns:a16="http://schemas.microsoft.com/office/drawing/2014/main" id="{0F345DCD-9310-1843-8649-30AB16004734}"/>
              </a:ext>
            </a:extLst>
          </p:cNvPr>
          <p:cNvSpPr txBox="1"/>
          <p:nvPr/>
        </p:nvSpPr>
        <p:spPr>
          <a:xfrm>
            <a:off x="2482556" y="2444388"/>
            <a:ext cx="2156552" cy="486352"/>
          </a:xfrm>
          <a:prstGeom prst="rect">
            <a:avLst/>
          </a:prstGeom>
          <a:noFill/>
        </p:spPr>
        <p:txBody>
          <a:bodyPr wrap="none" rtlCol="0">
            <a:spAutoFit/>
          </a:bodyPr>
          <a:lstStyle/>
          <a:p>
            <a:pPr algn="ctr">
              <a:lnSpc>
                <a:spcPct val="85000"/>
              </a:lnSpc>
            </a:pPr>
            <a:r>
              <a:rPr lang="en-US" sz="1600" b="1" dirty="0"/>
              <a:t>Francisco Flores-Espino</a:t>
            </a:r>
          </a:p>
          <a:p>
            <a:pPr algn="ctr">
              <a:lnSpc>
                <a:spcPct val="85000"/>
              </a:lnSpc>
            </a:pPr>
            <a:r>
              <a:rPr lang="en-US" sz="1400" dirty="0"/>
              <a:t>NREL</a:t>
            </a:r>
            <a:endParaRPr lang="en-US" sz="1600" dirty="0"/>
          </a:p>
        </p:txBody>
      </p:sp>
      <p:sp>
        <p:nvSpPr>
          <p:cNvPr id="22" name="TextBox 21">
            <a:extLst>
              <a:ext uri="{FF2B5EF4-FFF2-40B4-BE49-F238E27FC236}">
                <a16:creationId xmlns:a16="http://schemas.microsoft.com/office/drawing/2014/main" id="{F8B22C36-E242-8A4E-88BE-9691DC26BB4A}"/>
              </a:ext>
            </a:extLst>
          </p:cNvPr>
          <p:cNvSpPr txBox="1"/>
          <p:nvPr/>
        </p:nvSpPr>
        <p:spPr>
          <a:xfrm>
            <a:off x="4830383" y="2444388"/>
            <a:ext cx="1483740" cy="486352"/>
          </a:xfrm>
          <a:prstGeom prst="rect">
            <a:avLst/>
          </a:prstGeom>
          <a:noFill/>
        </p:spPr>
        <p:txBody>
          <a:bodyPr wrap="none" rtlCol="0">
            <a:spAutoFit/>
          </a:bodyPr>
          <a:lstStyle/>
          <a:p>
            <a:pPr algn="ctr">
              <a:lnSpc>
                <a:spcPct val="85000"/>
              </a:lnSpc>
            </a:pPr>
            <a:r>
              <a:rPr lang="en-US" sz="1600" b="1" dirty="0"/>
              <a:t>Amanda Kolker</a:t>
            </a:r>
          </a:p>
          <a:p>
            <a:pPr algn="ctr">
              <a:lnSpc>
                <a:spcPct val="85000"/>
              </a:lnSpc>
            </a:pPr>
            <a:r>
              <a:rPr lang="en-US" sz="1400" dirty="0"/>
              <a:t>NREL</a:t>
            </a:r>
            <a:endParaRPr lang="en-US" sz="1600" dirty="0"/>
          </a:p>
        </p:txBody>
      </p:sp>
      <p:sp>
        <p:nvSpPr>
          <p:cNvPr id="23" name="TextBox 22">
            <a:extLst>
              <a:ext uri="{FF2B5EF4-FFF2-40B4-BE49-F238E27FC236}">
                <a16:creationId xmlns:a16="http://schemas.microsoft.com/office/drawing/2014/main" id="{6107FE6C-28ED-9A4F-B1AF-FF40A9A0F3B5}"/>
              </a:ext>
            </a:extLst>
          </p:cNvPr>
          <p:cNvSpPr txBox="1"/>
          <p:nvPr/>
        </p:nvSpPr>
        <p:spPr>
          <a:xfrm>
            <a:off x="6703910" y="2444388"/>
            <a:ext cx="1519134" cy="486352"/>
          </a:xfrm>
          <a:prstGeom prst="rect">
            <a:avLst/>
          </a:prstGeom>
          <a:noFill/>
        </p:spPr>
        <p:txBody>
          <a:bodyPr wrap="none" rtlCol="0">
            <a:spAutoFit/>
          </a:bodyPr>
          <a:lstStyle/>
          <a:p>
            <a:pPr algn="ctr">
              <a:lnSpc>
                <a:spcPct val="85000"/>
              </a:lnSpc>
            </a:pPr>
            <a:r>
              <a:rPr lang="en-US" sz="1600" b="1" dirty="0"/>
              <a:t>Hannah Pauling</a:t>
            </a:r>
          </a:p>
          <a:p>
            <a:pPr algn="ctr">
              <a:lnSpc>
                <a:spcPct val="85000"/>
              </a:lnSpc>
            </a:pPr>
            <a:r>
              <a:rPr lang="en-US" sz="1400" dirty="0"/>
              <a:t>NREL</a:t>
            </a:r>
            <a:endParaRPr lang="en-US" sz="1600" dirty="0"/>
          </a:p>
        </p:txBody>
      </p:sp>
      <p:sp>
        <p:nvSpPr>
          <p:cNvPr id="24" name="TextBox 23">
            <a:extLst>
              <a:ext uri="{FF2B5EF4-FFF2-40B4-BE49-F238E27FC236}">
                <a16:creationId xmlns:a16="http://schemas.microsoft.com/office/drawing/2014/main" id="{41AECEDE-DEC5-5A4A-B945-D737E143FD05}"/>
              </a:ext>
            </a:extLst>
          </p:cNvPr>
          <p:cNvSpPr txBox="1"/>
          <p:nvPr/>
        </p:nvSpPr>
        <p:spPr>
          <a:xfrm>
            <a:off x="5350203" y="4589029"/>
            <a:ext cx="1697965" cy="486352"/>
          </a:xfrm>
          <a:prstGeom prst="rect">
            <a:avLst/>
          </a:prstGeom>
          <a:noFill/>
        </p:spPr>
        <p:txBody>
          <a:bodyPr wrap="none" rtlCol="0">
            <a:spAutoFit/>
          </a:bodyPr>
          <a:lstStyle/>
          <a:p>
            <a:pPr algn="ctr">
              <a:lnSpc>
                <a:spcPct val="85000"/>
              </a:lnSpc>
            </a:pPr>
            <a:r>
              <a:rPr lang="en-US" sz="1600" b="1" dirty="0"/>
              <a:t>Koenraad Beckers</a:t>
            </a:r>
          </a:p>
          <a:p>
            <a:pPr algn="ctr">
              <a:lnSpc>
                <a:spcPct val="85000"/>
              </a:lnSpc>
            </a:pPr>
            <a:r>
              <a:rPr lang="en-US" sz="1400" dirty="0"/>
              <a:t>Heateon</a:t>
            </a:r>
            <a:endParaRPr lang="en-US" sz="1600" dirty="0"/>
          </a:p>
        </p:txBody>
      </p:sp>
      <p:sp>
        <p:nvSpPr>
          <p:cNvPr id="25" name="TextBox 24">
            <a:extLst>
              <a:ext uri="{FF2B5EF4-FFF2-40B4-BE49-F238E27FC236}">
                <a16:creationId xmlns:a16="http://schemas.microsoft.com/office/drawing/2014/main" id="{72458725-FB86-0F41-BCA5-231B7E959DE1}"/>
              </a:ext>
            </a:extLst>
          </p:cNvPr>
          <p:cNvSpPr txBox="1"/>
          <p:nvPr/>
        </p:nvSpPr>
        <p:spPr>
          <a:xfrm>
            <a:off x="2178424" y="4589029"/>
            <a:ext cx="1099981" cy="486352"/>
          </a:xfrm>
          <a:prstGeom prst="rect">
            <a:avLst/>
          </a:prstGeom>
          <a:noFill/>
        </p:spPr>
        <p:txBody>
          <a:bodyPr wrap="none" rtlCol="0">
            <a:spAutoFit/>
          </a:bodyPr>
          <a:lstStyle/>
          <a:p>
            <a:pPr algn="ctr">
              <a:lnSpc>
                <a:spcPct val="85000"/>
              </a:lnSpc>
            </a:pPr>
            <a:r>
              <a:rPr lang="en-US" sz="1600" b="1" dirty="0"/>
              <a:t>Will Pettitt</a:t>
            </a:r>
          </a:p>
          <a:p>
            <a:pPr algn="ctr">
              <a:lnSpc>
                <a:spcPct val="85000"/>
              </a:lnSpc>
            </a:pPr>
            <a:r>
              <a:rPr lang="en-US" sz="1400" dirty="0"/>
              <a:t>GRC</a:t>
            </a:r>
            <a:endParaRPr lang="en-US" sz="1600" dirty="0"/>
          </a:p>
        </p:txBody>
      </p:sp>
      <p:sp>
        <p:nvSpPr>
          <p:cNvPr id="26" name="TextBox 25">
            <a:extLst>
              <a:ext uri="{FF2B5EF4-FFF2-40B4-BE49-F238E27FC236}">
                <a16:creationId xmlns:a16="http://schemas.microsoft.com/office/drawing/2014/main" id="{4343BD1D-C70A-DA44-87D8-80E6C506896F}"/>
              </a:ext>
            </a:extLst>
          </p:cNvPr>
          <p:cNvSpPr txBox="1"/>
          <p:nvPr/>
        </p:nvSpPr>
        <p:spPr>
          <a:xfrm>
            <a:off x="3773269" y="4589029"/>
            <a:ext cx="1374094" cy="486352"/>
          </a:xfrm>
          <a:prstGeom prst="rect">
            <a:avLst/>
          </a:prstGeom>
          <a:noFill/>
        </p:spPr>
        <p:txBody>
          <a:bodyPr wrap="none" rtlCol="0">
            <a:spAutoFit/>
          </a:bodyPr>
          <a:lstStyle/>
          <a:p>
            <a:pPr algn="ctr">
              <a:lnSpc>
                <a:spcPct val="85000"/>
              </a:lnSpc>
            </a:pPr>
            <a:r>
              <a:rPr lang="en-US" sz="1600" b="1" dirty="0"/>
              <a:t>Brian Schmidt</a:t>
            </a:r>
          </a:p>
          <a:p>
            <a:pPr algn="ctr">
              <a:lnSpc>
                <a:spcPct val="85000"/>
              </a:lnSpc>
            </a:pPr>
            <a:r>
              <a:rPr lang="en-US" sz="1400" dirty="0"/>
              <a:t>GRC</a:t>
            </a:r>
            <a:endParaRPr lang="en-US" sz="1600" dirty="0"/>
          </a:p>
        </p:txBody>
      </p:sp>
    </p:spTree>
    <p:extLst>
      <p:ext uri="{BB962C8B-B14F-4D97-AF65-F5344CB8AC3E}">
        <p14:creationId xmlns:p14="http://schemas.microsoft.com/office/powerpoint/2010/main" val="199959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8A765-5735-B247-A5CE-4D1913F46342}"/>
              </a:ext>
            </a:extLst>
          </p:cNvPr>
          <p:cNvSpPr>
            <a:spLocks noChangeArrowheads="1"/>
          </p:cNvSpPr>
          <p:nvPr/>
        </p:nvSpPr>
        <p:spPr bwMode="auto">
          <a:xfrm>
            <a:off x="457199" y="527049"/>
            <a:ext cx="10376600" cy="5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A549E1B1-8AA0-8649-A1B5-553B94880B79}"/>
              </a:ext>
            </a:extLst>
          </p:cNvPr>
          <p:cNvSpPr>
            <a:spLocks noChangeArrowheads="1"/>
          </p:cNvSpPr>
          <p:nvPr/>
        </p:nvSpPr>
        <p:spPr bwMode="auto">
          <a:xfrm>
            <a:off x="457199" y="984249"/>
            <a:ext cx="10376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6">
            <a:extLst>
              <a:ext uri="{FF2B5EF4-FFF2-40B4-BE49-F238E27FC236}">
                <a16:creationId xmlns:a16="http://schemas.microsoft.com/office/drawing/2014/main" id="{D0EDAADD-6883-5B4C-A3DF-C776EFE0CAE5}"/>
              </a:ext>
            </a:extLst>
          </p:cNvPr>
          <p:cNvSpPr>
            <a:spLocks noChangeArrowheads="1"/>
          </p:cNvSpPr>
          <p:nvPr/>
        </p:nvSpPr>
        <p:spPr bwMode="auto">
          <a:xfrm>
            <a:off x="457199" y="3951276"/>
            <a:ext cx="103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2B93E331-E8B7-0747-A2B2-98926A79435E}"/>
              </a:ext>
            </a:extLst>
          </p:cNvPr>
          <p:cNvSpPr txBox="1"/>
          <p:nvPr/>
        </p:nvSpPr>
        <p:spPr>
          <a:xfrm>
            <a:off x="7103100" y="3672609"/>
            <a:ext cx="1483242" cy="830997"/>
          </a:xfrm>
          <a:prstGeom prst="rect">
            <a:avLst/>
          </a:prstGeom>
          <a:noFill/>
        </p:spPr>
        <p:txBody>
          <a:bodyPr wrap="square" rtlCol="0">
            <a:spAutoFit/>
          </a:bodyPr>
          <a:lstStyle/>
          <a:p>
            <a:r>
              <a:rPr lang="en-US" sz="800" b="1" dirty="0">
                <a:solidFill>
                  <a:srgbClr val="495966"/>
                </a:solidFill>
                <a:latin typeface="Helvetica" pitchFamily="2" charset="0"/>
              </a:rPr>
              <a:t>*Mean net generation: an effective capacity value calculated by dividing actual geothermal generation by the total hours in a year</a:t>
            </a:r>
          </a:p>
        </p:txBody>
      </p:sp>
      <p:sp>
        <p:nvSpPr>
          <p:cNvPr id="15" name="Title 14">
            <a:extLst>
              <a:ext uri="{FF2B5EF4-FFF2-40B4-BE49-F238E27FC236}">
                <a16:creationId xmlns:a16="http://schemas.microsoft.com/office/drawing/2014/main" id="{D856DA7C-79DA-D044-B25C-ABC6D813B3C4}"/>
              </a:ext>
            </a:extLst>
          </p:cNvPr>
          <p:cNvSpPr>
            <a:spLocks noGrp="1"/>
          </p:cNvSpPr>
          <p:nvPr>
            <p:ph type="title"/>
          </p:nvPr>
        </p:nvSpPr>
        <p:spPr/>
        <p:txBody>
          <a:bodyPr/>
          <a:lstStyle/>
          <a:p>
            <a:pPr>
              <a:lnSpc>
                <a:spcPts val="2400"/>
              </a:lnSpc>
            </a:pPr>
            <a:r>
              <a:rPr lang="en-US" sz="2800" dirty="0"/>
              <a:t>50 Years of U.S. Geothermal Deployment</a:t>
            </a:r>
          </a:p>
        </p:txBody>
      </p:sp>
      <p:grpSp>
        <p:nvGrpSpPr>
          <p:cNvPr id="10" name="Group 9">
            <a:extLst>
              <a:ext uri="{FF2B5EF4-FFF2-40B4-BE49-F238E27FC236}">
                <a16:creationId xmlns:a16="http://schemas.microsoft.com/office/drawing/2014/main" id="{2359E8D1-D0ED-2645-B37E-AFEE3AF5519B}"/>
              </a:ext>
            </a:extLst>
          </p:cNvPr>
          <p:cNvGrpSpPr/>
          <p:nvPr/>
        </p:nvGrpSpPr>
        <p:grpSpPr>
          <a:xfrm>
            <a:off x="635000" y="1029967"/>
            <a:ext cx="7632067" cy="3660565"/>
            <a:chOff x="635000" y="1029967"/>
            <a:chExt cx="7632067" cy="3660565"/>
          </a:xfrm>
        </p:grpSpPr>
        <p:pic>
          <p:nvPicPr>
            <p:cNvPr id="7" name="Picture 6">
              <a:extLst>
                <a:ext uri="{FF2B5EF4-FFF2-40B4-BE49-F238E27FC236}">
                  <a16:creationId xmlns:a16="http://schemas.microsoft.com/office/drawing/2014/main" id="{45EBE4DB-22BA-B042-9768-E7360CC0F94B}"/>
                </a:ext>
              </a:extLst>
            </p:cNvPr>
            <p:cNvPicPr>
              <a:picLocks noChangeAspect="1"/>
            </p:cNvPicPr>
            <p:nvPr/>
          </p:nvPicPr>
          <p:blipFill>
            <a:blip r:embed="rId3"/>
            <a:stretch>
              <a:fillRect/>
            </a:stretch>
          </p:blipFill>
          <p:spPr>
            <a:xfrm>
              <a:off x="635000" y="1029967"/>
              <a:ext cx="7632067" cy="3660565"/>
            </a:xfrm>
            <a:prstGeom prst="rect">
              <a:avLst/>
            </a:prstGeom>
          </p:spPr>
        </p:pic>
        <p:sp>
          <p:nvSpPr>
            <p:cNvPr id="2" name="TextBox 1">
              <a:extLst>
                <a:ext uri="{FF2B5EF4-FFF2-40B4-BE49-F238E27FC236}">
                  <a16:creationId xmlns:a16="http://schemas.microsoft.com/office/drawing/2014/main" id="{F08E07E9-1A14-F547-B3AB-CAF10A31232F}"/>
                </a:ext>
              </a:extLst>
            </p:cNvPr>
            <p:cNvSpPr txBox="1"/>
            <p:nvPr/>
          </p:nvSpPr>
          <p:spPr>
            <a:xfrm>
              <a:off x="5780124" y="3896176"/>
              <a:ext cx="195943" cy="230832"/>
            </a:xfrm>
            <a:prstGeom prst="rect">
              <a:avLst/>
            </a:prstGeom>
            <a:noFill/>
          </p:spPr>
          <p:txBody>
            <a:bodyPr wrap="square" rtlCol="0">
              <a:spAutoFit/>
            </a:bodyPr>
            <a:lstStyle/>
            <a:p>
              <a:r>
                <a:rPr lang="en-US" sz="900" dirty="0"/>
                <a:t>*</a:t>
              </a:r>
            </a:p>
          </p:txBody>
        </p:sp>
      </p:grpSp>
      <p:sp>
        <p:nvSpPr>
          <p:cNvPr id="8" name="TextBox 7">
            <a:extLst>
              <a:ext uri="{FF2B5EF4-FFF2-40B4-BE49-F238E27FC236}">
                <a16:creationId xmlns:a16="http://schemas.microsoft.com/office/drawing/2014/main" id="{99111742-FD9C-F54B-BDDB-5141594CA31B}"/>
              </a:ext>
            </a:extLst>
          </p:cNvPr>
          <p:cNvSpPr txBox="1"/>
          <p:nvPr/>
        </p:nvSpPr>
        <p:spPr>
          <a:xfrm>
            <a:off x="635000" y="4784532"/>
            <a:ext cx="4724400" cy="215444"/>
          </a:xfrm>
          <a:prstGeom prst="rect">
            <a:avLst/>
          </a:prstGeom>
          <a:noFill/>
        </p:spPr>
        <p:txBody>
          <a:bodyPr wrap="square" rtlCol="0">
            <a:spAutoFit/>
          </a:bodyPr>
          <a:lstStyle/>
          <a:p>
            <a:r>
              <a:rPr lang="en-US" sz="800" i="1" dirty="0">
                <a:solidFill>
                  <a:srgbClr val="495966"/>
                </a:solidFill>
                <a:latin typeface="Helvetica" pitchFamily="2" charset="0"/>
              </a:rPr>
              <a:t>Sources: EIA 2019a, EIA 2019b, and </a:t>
            </a:r>
            <a:r>
              <a:rPr lang="en-US" sz="800" i="1" dirty="0" err="1">
                <a:solidFill>
                  <a:srgbClr val="495966"/>
                </a:solidFill>
                <a:latin typeface="Helvetica" pitchFamily="2" charset="0"/>
              </a:rPr>
              <a:t>Matek</a:t>
            </a:r>
            <a:r>
              <a:rPr lang="en-US" sz="800" i="1" dirty="0">
                <a:solidFill>
                  <a:srgbClr val="495966"/>
                </a:solidFill>
                <a:latin typeface="Helvetica" pitchFamily="2" charset="0"/>
              </a:rPr>
              <a:t> 2016</a:t>
            </a:r>
          </a:p>
        </p:txBody>
      </p:sp>
    </p:spTree>
    <p:extLst>
      <p:ext uri="{BB962C8B-B14F-4D97-AF65-F5344CB8AC3E}">
        <p14:creationId xmlns:p14="http://schemas.microsoft.com/office/powerpoint/2010/main" val="333991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15E910-0886-1041-B42B-36DF0817DDF9}"/>
              </a:ext>
            </a:extLst>
          </p:cNvPr>
          <p:cNvSpPr>
            <a:spLocks noGrp="1"/>
          </p:cNvSpPr>
          <p:nvPr>
            <p:ph type="body" sz="quarter" idx="52"/>
          </p:nvPr>
        </p:nvSpPr>
        <p:spPr>
          <a:xfrm>
            <a:off x="341719" y="1797924"/>
            <a:ext cx="2608815" cy="2882118"/>
          </a:xfrm>
        </p:spPr>
        <p:txBody>
          <a:bodyPr anchor="t"/>
          <a:lstStyle/>
          <a:p>
            <a:pPr marL="169863" indent="-168275">
              <a:lnSpc>
                <a:spcPts val="1800"/>
              </a:lnSpc>
              <a:spcAft>
                <a:spcPts val="600"/>
              </a:spcAft>
              <a:buFont typeface="Arial" panose="020B0604020202020204" pitchFamily="34" charset="0"/>
              <a:buChar char="•"/>
            </a:pPr>
            <a:r>
              <a:rPr lang="en-US" sz="1600" dirty="0"/>
              <a:t>Older geothermal plants and fields tend to experience a reduction in capacity.</a:t>
            </a:r>
          </a:p>
          <a:p>
            <a:pPr marL="169863" indent="-168275">
              <a:lnSpc>
                <a:spcPts val="1800"/>
              </a:lnSpc>
              <a:spcAft>
                <a:spcPts val="600"/>
              </a:spcAft>
              <a:buFont typeface="Arial" panose="020B0604020202020204" pitchFamily="34" charset="0"/>
              <a:buChar char="•"/>
            </a:pPr>
            <a:r>
              <a:rPr lang="en-US" sz="1600" dirty="0"/>
              <a:t>Currently 44% of U.S. geothermal plants representing 64% of capacity are more than 30 years old.</a:t>
            </a:r>
          </a:p>
          <a:p>
            <a:pPr marL="169863" indent="-168275">
              <a:lnSpc>
                <a:spcPts val="1800"/>
              </a:lnSpc>
              <a:spcAft>
                <a:spcPts val="600"/>
              </a:spcAft>
              <a:buFont typeface="Arial" panose="020B0604020202020204" pitchFamily="34" charset="0"/>
              <a:buChar char="•"/>
            </a:pPr>
            <a:r>
              <a:rPr lang="en-US" sz="1600" dirty="0"/>
              <a:t>In 2009, 4% of U.S. geothermal plants representing 11% of capacity were more than 30 years old.</a:t>
            </a:r>
          </a:p>
          <a:p>
            <a:pPr marL="169863" indent="-168275">
              <a:lnSpc>
                <a:spcPts val="1800"/>
              </a:lnSpc>
            </a:pPr>
            <a:endParaRPr lang="en-US" sz="1600" dirty="0"/>
          </a:p>
        </p:txBody>
      </p:sp>
      <p:sp>
        <p:nvSpPr>
          <p:cNvPr id="4" name="Rectangle 3">
            <a:extLst>
              <a:ext uri="{FF2B5EF4-FFF2-40B4-BE49-F238E27FC236}">
                <a16:creationId xmlns:a16="http://schemas.microsoft.com/office/drawing/2014/main" id="{0428A765-5735-B247-A5CE-4D1913F46342}"/>
              </a:ext>
            </a:extLst>
          </p:cNvPr>
          <p:cNvSpPr>
            <a:spLocks noChangeArrowheads="1"/>
          </p:cNvSpPr>
          <p:nvPr/>
        </p:nvSpPr>
        <p:spPr bwMode="auto">
          <a:xfrm>
            <a:off x="457199" y="527049"/>
            <a:ext cx="10376600" cy="5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A549E1B1-8AA0-8649-A1B5-553B94880B79}"/>
              </a:ext>
            </a:extLst>
          </p:cNvPr>
          <p:cNvSpPr>
            <a:spLocks noChangeArrowheads="1"/>
          </p:cNvSpPr>
          <p:nvPr/>
        </p:nvSpPr>
        <p:spPr bwMode="auto">
          <a:xfrm>
            <a:off x="457199" y="984249"/>
            <a:ext cx="10376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FB6754F7-192F-AF4B-9331-B49707B793F9}"/>
              </a:ext>
            </a:extLst>
          </p:cNvPr>
          <p:cNvPicPr>
            <a:picLocks noChangeAspect="1"/>
          </p:cNvPicPr>
          <p:nvPr/>
        </p:nvPicPr>
        <p:blipFill>
          <a:blip r:embed="rId3"/>
          <a:stretch>
            <a:fillRect/>
          </a:stretch>
        </p:blipFill>
        <p:spPr>
          <a:xfrm>
            <a:off x="3616959" y="19222"/>
            <a:ext cx="2492112" cy="4660820"/>
          </a:xfrm>
          <a:prstGeom prst="rect">
            <a:avLst/>
          </a:prstGeom>
        </p:spPr>
      </p:pic>
      <p:pic>
        <p:nvPicPr>
          <p:cNvPr id="10" name="Picture 9">
            <a:extLst>
              <a:ext uri="{FF2B5EF4-FFF2-40B4-BE49-F238E27FC236}">
                <a16:creationId xmlns:a16="http://schemas.microsoft.com/office/drawing/2014/main" id="{E883D7CF-3B43-4E4B-8152-67ED4DF5445C}"/>
              </a:ext>
            </a:extLst>
          </p:cNvPr>
          <p:cNvPicPr>
            <a:picLocks noChangeAspect="1"/>
          </p:cNvPicPr>
          <p:nvPr/>
        </p:nvPicPr>
        <p:blipFill>
          <a:blip r:embed="rId4"/>
          <a:stretch>
            <a:fillRect/>
          </a:stretch>
        </p:blipFill>
        <p:spPr>
          <a:xfrm>
            <a:off x="6310167" y="26995"/>
            <a:ext cx="2492113" cy="4660822"/>
          </a:xfrm>
          <a:prstGeom prst="rect">
            <a:avLst/>
          </a:prstGeom>
        </p:spPr>
      </p:pic>
      <p:sp>
        <p:nvSpPr>
          <p:cNvPr id="9" name="Text Placeholder 8">
            <a:extLst>
              <a:ext uri="{FF2B5EF4-FFF2-40B4-BE49-F238E27FC236}">
                <a16:creationId xmlns:a16="http://schemas.microsoft.com/office/drawing/2014/main" id="{4CF9CA64-15C4-1142-B79A-178F1A676EE4}"/>
              </a:ext>
            </a:extLst>
          </p:cNvPr>
          <p:cNvSpPr>
            <a:spLocks noGrp="1"/>
          </p:cNvSpPr>
          <p:nvPr>
            <p:ph type="body" sz="quarter" idx="51"/>
          </p:nvPr>
        </p:nvSpPr>
        <p:spPr>
          <a:xfrm>
            <a:off x="341721" y="392838"/>
            <a:ext cx="2492112" cy="1096963"/>
          </a:xfrm>
        </p:spPr>
        <p:txBody>
          <a:bodyPr/>
          <a:lstStyle/>
          <a:p>
            <a:pPr>
              <a:lnSpc>
                <a:spcPts val="2800"/>
              </a:lnSpc>
            </a:pPr>
            <a:r>
              <a:rPr lang="en-US" sz="2600" b="0" dirty="0"/>
              <a:t>U.S. Geothermal Power Production Fleet Age</a:t>
            </a:r>
          </a:p>
        </p:txBody>
      </p:sp>
    </p:spTree>
    <p:extLst>
      <p:ext uri="{BB962C8B-B14F-4D97-AF65-F5344CB8AC3E}">
        <p14:creationId xmlns:p14="http://schemas.microsoft.com/office/powerpoint/2010/main" val="168220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C29C-A7D5-B24B-BFAE-6226AD34FD96}"/>
              </a:ext>
            </a:extLst>
          </p:cNvPr>
          <p:cNvSpPr>
            <a:spLocks noGrp="1"/>
          </p:cNvSpPr>
          <p:nvPr>
            <p:ph type="title"/>
          </p:nvPr>
        </p:nvSpPr>
        <p:spPr>
          <a:xfrm>
            <a:off x="457200" y="0"/>
            <a:ext cx="3322674" cy="1200151"/>
          </a:xfrm>
        </p:spPr>
        <p:txBody>
          <a:bodyPr/>
          <a:lstStyle/>
          <a:p>
            <a:r>
              <a:rPr lang="en-US" sz="2400" dirty="0"/>
              <a:t>U.S. Geothermal Capacity </a:t>
            </a:r>
            <a:br>
              <a:rPr lang="en-US" sz="2400" dirty="0"/>
            </a:br>
            <a:r>
              <a:rPr lang="en-US" sz="2400" dirty="0"/>
              <a:t>by Plant Technology</a:t>
            </a:r>
          </a:p>
        </p:txBody>
      </p:sp>
      <p:sp>
        <p:nvSpPr>
          <p:cNvPr id="5" name="Rectangle 5">
            <a:extLst>
              <a:ext uri="{FF2B5EF4-FFF2-40B4-BE49-F238E27FC236}">
                <a16:creationId xmlns:a16="http://schemas.microsoft.com/office/drawing/2014/main" id="{A549E1B1-8AA0-8649-A1B5-553B94880B79}"/>
              </a:ext>
            </a:extLst>
          </p:cNvPr>
          <p:cNvSpPr>
            <a:spLocks noChangeArrowheads="1"/>
          </p:cNvSpPr>
          <p:nvPr/>
        </p:nvSpPr>
        <p:spPr bwMode="auto">
          <a:xfrm>
            <a:off x="457199" y="984249"/>
            <a:ext cx="10376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6">
            <a:extLst>
              <a:ext uri="{FF2B5EF4-FFF2-40B4-BE49-F238E27FC236}">
                <a16:creationId xmlns:a16="http://schemas.microsoft.com/office/drawing/2014/main" id="{D0EDAADD-6883-5B4C-A3DF-C776EFE0CAE5}"/>
              </a:ext>
            </a:extLst>
          </p:cNvPr>
          <p:cNvSpPr>
            <a:spLocks noChangeArrowheads="1"/>
          </p:cNvSpPr>
          <p:nvPr/>
        </p:nvSpPr>
        <p:spPr bwMode="auto">
          <a:xfrm>
            <a:off x="457199" y="3951276"/>
            <a:ext cx="103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7E76F6F-CAD5-0F44-B67C-975D2A330B04}"/>
              </a:ext>
            </a:extLst>
          </p:cNvPr>
          <p:cNvPicPr>
            <a:picLocks noChangeAspect="1"/>
          </p:cNvPicPr>
          <p:nvPr/>
        </p:nvPicPr>
        <p:blipFill>
          <a:blip r:embed="rId3"/>
          <a:stretch>
            <a:fillRect/>
          </a:stretch>
        </p:blipFill>
        <p:spPr>
          <a:xfrm>
            <a:off x="616688" y="1429352"/>
            <a:ext cx="7825563" cy="3347602"/>
          </a:xfrm>
          <a:prstGeom prst="rect">
            <a:avLst/>
          </a:prstGeom>
        </p:spPr>
      </p:pic>
      <p:sp>
        <p:nvSpPr>
          <p:cNvPr id="8" name="TextBox 7">
            <a:extLst>
              <a:ext uri="{FF2B5EF4-FFF2-40B4-BE49-F238E27FC236}">
                <a16:creationId xmlns:a16="http://schemas.microsoft.com/office/drawing/2014/main" id="{C37CB83E-44E7-0F4F-9D4B-16DC3B6739F6}"/>
              </a:ext>
            </a:extLst>
          </p:cNvPr>
          <p:cNvSpPr txBox="1"/>
          <p:nvPr/>
        </p:nvSpPr>
        <p:spPr>
          <a:xfrm>
            <a:off x="4529469" y="337918"/>
            <a:ext cx="4114800" cy="646331"/>
          </a:xfrm>
          <a:prstGeom prst="rect">
            <a:avLst/>
          </a:prstGeom>
          <a:noFill/>
        </p:spPr>
        <p:txBody>
          <a:bodyPr wrap="square" rtlCol="0">
            <a:spAutoFit/>
          </a:bodyPr>
          <a:lstStyle/>
          <a:p>
            <a:r>
              <a:rPr lang="en-US" b="1" i="1" dirty="0"/>
              <a:t>Trend: </a:t>
            </a:r>
            <a:r>
              <a:rPr lang="en-US" i="1" dirty="0"/>
              <a:t>Most new plants in the U.S. are environmentally friendly binary plants.</a:t>
            </a:r>
          </a:p>
        </p:txBody>
      </p:sp>
    </p:spTree>
    <p:extLst>
      <p:ext uri="{BB962C8B-B14F-4D97-AF65-F5344CB8AC3E}">
        <p14:creationId xmlns:p14="http://schemas.microsoft.com/office/powerpoint/2010/main" val="110616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5BBF408-5E37-974C-9D79-E123DEC16331}"/>
              </a:ext>
            </a:extLst>
          </p:cNvPr>
          <p:cNvSpPr>
            <a:spLocks noGrp="1"/>
          </p:cNvSpPr>
          <p:nvPr>
            <p:ph type="body" sz="quarter" idx="51"/>
          </p:nvPr>
        </p:nvSpPr>
        <p:spPr>
          <a:xfrm>
            <a:off x="479425" y="3421488"/>
            <a:ext cx="3008054" cy="1096963"/>
          </a:xfrm>
        </p:spPr>
        <p:txBody>
          <a:bodyPr/>
          <a:lstStyle/>
          <a:p>
            <a:pPr>
              <a:lnSpc>
                <a:spcPts val="2800"/>
              </a:lnSpc>
            </a:pPr>
            <a:r>
              <a:rPr lang="en-US" sz="2600" b="0" dirty="0"/>
              <a:t>U.S. Geothermal Projects in Development</a:t>
            </a:r>
          </a:p>
        </p:txBody>
      </p:sp>
      <p:sp>
        <p:nvSpPr>
          <p:cNvPr id="21" name="Text Placeholder 20">
            <a:extLst>
              <a:ext uri="{FF2B5EF4-FFF2-40B4-BE49-F238E27FC236}">
                <a16:creationId xmlns:a16="http://schemas.microsoft.com/office/drawing/2014/main" id="{19EB308B-8CC1-5143-B67E-EB0F091BC815}"/>
              </a:ext>
            </a:extLst>
          </p:cNvPr>
          <p:cNvSpPr>
            <a:spLocks noGrp="1"/>
          </p:cNvSpPr>
          <p:nvPr>
            <p:ph type="body" sz="quarter" idx="52"/>
          </p:nvPr>
        </p:nvSpPr>
        <p:spPr>
          <a:xfrm>
            <a:off x="4104656" y="3336747"/>
            <a:ext cx="4321647" cy="1645008"/>
          </a:xfrm>
        </p:spPr>
        <p:txBody>
          <a:bodyPr/>
          <a:lstStyle/>
          <a:p>
            <a:pPr marL="169863" indent="-168275">
              <a:lnSpc>
                <a:spcPts val="2000"/>
              </a:lnSpc>
              <a:spcAft>
                <a:spcPts val="600"/>
              </a:spcAft>
              <a:buFont typeface="Arial" panose="020B0604020202020204" pitchFamily="34" charset="0"/>
              <a:buChar char="•"/>
            </a:pPr>
            <a:r>
              <a:rPr lang="en-US" sz="1800" dirty="0"/>
              <a:t>Projects categorized as “prospects” are early in development, and projects in Phase 4 are nearing completion.</a:t>
            </a:r>
          </a:p>
          <a:p>
            <a:pPr marL="169863" indent="-168275">
              <a:lnSpc>
                <a:spcPts val="2000"/>
              </a:lnSpc>
              <a:spcAft>
                <a:spcPts val="600"/>
              </a:spcAft>
              <a:buFont typeface="Arial" panose="020B0604020202020204" pitchFamily="34" charset="0"/>
              <a:buChar char="•"/>
            </a:pPr>
            <a:r>
              <a:rPr lang="en-US" sz="1800" dirty="0"/>
              <a:t>Only 2 projects from 2016 GEA developing project list have been completed.</a:t>
            </a:r>
          </a:p>
        </p:txBody>
      </p:sp>
      <p:sp>
        <p:nvSpPr>
          <p:cNvPr id="4" name="Rectangle 3">
            <a:extLst>
              <a:ext uri="{FF2B5EF4-FFF2-40B4-BE49-F238E27FC236}">
                <a16:creationId xmlns:a16="http://schemas.microsoft.com/office/drawing/2014/main" id="{0428A765-5735-B247-A5CE-4D1913F46342}"/>
              </a:ext>
            </a:extLst>
          </p:cNvPr>
          <p:cNvSpPr>
            <a:spLocks noChangeArrowheads="1"/>
          </p:cNvSpPr>
          <p:nvPr/>
        </p:nvSpPr>
        <p:spPr bwMode="auto">
          <a:xfrm>
            <a:off x="457199" y="527049"/>
            <a:ext cx="10376600" cy="5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A549E1B1-8AA0-8649-A1B5-553B94880B79}"/>
              </a:ext>
            </a:extLst>
          </p:cNvPr>
          <p:cNvSpPr>
            <a:spLocks noChangeArrowheads="1"/>
          </p:cNvSpPr>
          <p:nvPr/>
        </p:nvSpPr>
        <p:spPr bwMode="auto">
          <a:xfrm>
            <a:off x="457199" y="984249"/>
            <a:ext cx="10376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EB6D4945-4FC0-014A-81E1-B82F758B4719}"/>
              </a:ext>
            </a:extLst>
          </p:cNvPr>
          <p:cNvPicPr>
            <a:picLocks noChangeAspect="1"/>
          </p:cNvPicPr>
          <p:nvPr/>
        </p:nvPicPr>
        <p:blipFill>
          <a:blip r:embed="rId3"/>
          <a:stretch>
            <a:fillRect/>
          </a:stretch>
        </p:blipFill>
        <p:spPr>
          <a:xfrm>
            <a:off x="304800" y="313266"/>
            <a:ext cx="8453119" cy="2645513"/>
          </a:xfrm>
          <a:prstGeom prst="rect">
            <a:avLst/>
          </a:prstGeom>
        </p:spPr>
      </p:pic>
    </p:spTree>
    <p:extLst>
      <p:ext uri="{BB962C8B-B14F-4D97-AF65-F5344CB8AC3E}">
        <p14:creationId xmlns:p14="http://schemas.microsoft.com/office/powerpoint/2010/main" val="59049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7487C-9027-BD46-ADA4-2C7DDE7934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8C6F0DA3-0D8C-494B-90B2-59881D18C1EF}"/>
              </a:ext>
            </a:extLst>
          </p:cNvPr>
          <p:cNvSpPr>
            <a:spLocks noGrp="1"/>
          </p:cNvSpPr>
          <p:nvPr>
            <p:ph type="title"/>
          </p:nvPr>
        </p:nvSpPr>
        <p:spPr>
          <a:xfrm>
            <a:off x="255181" y="0"/>
            <a:ext cx="2509284" cy="744279"/>
          </a:xfrm>
        </p:spPr>
        <p:txBody>
          <a:bodyPr/>
          <a:lstStyle/>
          <a:p>
            <a:r>
              <a:rPr lang="en-US" sz="2600" dirty="0"/>
              <a:t>Future Outlook</a:t>
            </a:r>
          </a:p>
        </p:txBody>
      </p:sp>
    </p:spTree>
    <p:extLst>
      <p:ext uri="{BB962C8B-B14F-4D97-AF65-F5344CB8AC3E}">
        <p14:creationId xmlns:p14="http://schemas.microsoft.com/office/powerpoint/2010/main" val="401787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3C2603A-7339-C74E-BAD6-9B79088480BF}"/>
              </a:ext>
            </a:extLst>
          </p:cNvPr>
          <p:cNvSpPr>
            <a:spLocks noGrp="1"/>
          </p:cNvSpPr>
          <p:nvPr>
            <p:ph type="title"/>
          </p:nvPr>
        </p:nvSpPr>
        <p:spPr>
          <a:xfrm>
            <a:off x="609598" y="-1"/>
            <a:ext cx="3387971" cy="834423"/>
          </a:xfrm>
        </p:spPr>
        <p:txBody>
          <a:bodyPr/>
          <a:lstStyle/>
          <a:p>
            <a:pPr marL="11113" algn="ctr"/>
            <a:r>
              <a:rPr lang="en-US" sz="2600" dirty="0"/>
              <a:t>Future Outlook</a:t>
            </a:r>
          </a:p>
        </p:txBody>
      </p:sp>
      <p:grpSp>
        <p:nvGrpSpPr>
          <p:cNvPr id="13" name="Group 12">
            <a:extLst>
              <a:ext uri="{FF2B5EF4-FFF2-40B4-BE49-F238E27FC236}">
                <a16:creationId xmlns:a16="http://schemas.microsoft.com/office/drawing/2014/main" id="{9540B706-5C74-E647-9074-E339BC659DD3}"/>
              </a:ext>
            </a:extLst>
          </p:cNvPr>
          <p:cNvGrpSpPr/>
          <p:nvPr/>
        </p:nvGrpSpPr>
        <p:grpSpPr>
          <a:xfrm>
            <a:off x="6005124" y="834423"/>
            <a:ext cx="2772301" cy="3843085"/>
            <a:chOff x="386862" y="834423"/>
            <a:chExt cx="2772301" cy="3843085"/>
          </a:xfrm>
        </p:grpSpPr>
        <p:sp>
          <p:nvSpPr>
            <p:cNvPr id="25" name="TextBox 24">
              <a:extLst>
                <a:ext uri="{FF2B5EF4-FFF2-40B4-BE49-F238E27FC236}">
                  <a16:creationId xmlns:a16="http://schemas.microsoft.com/office/drawing/2014/main" id="{08618169-D211-4201-A3D0-5E43D456AE73}"/>
                </a:ext>
              </a:extLst>
            </p:cNvPr>
            <p:cNvSpPr txBox="1"/>
            <p:nvPr/>
          </p:nvSpPr>
          <p:spPr>
            <a:xfrm>
              <a:off x="386863" y="2921460"/>
              <a:ext cx="2761169" cy="1709928"/>
            </a:xfrm>
            <a:prstGeom prst="rect">
              <a:avLst/>
            </a:prstGeom>
            <a:noFill/>
          </p:spPr>
          <p:txBody>
            <a:bodyPr wrap="square">
              <a:spAutoFit/>
            </a:bodyPr>
            <a:lstStyle/>
            <a:p>
              <a:pPr algn="ctr">
                <a:lnSpc>
                  <a:spcPts val="1800"/>
                </a:lnSpc>
                <a:spcAft>
                  <a:spcPts val="300"/>
                </a:spcAft>
              </a:pPr>
              <a:r>
                <a:rPr lang="en-US" sz="1600" dirty="0"/>
                <a:t>New Geothermal</a:t>
              </a:r>
            </a:p>
            <a:p>
              <a:pPr algn="ctr">
                <a:lnSpc>
                  <a:spcPct val="85000"/>
                </a:lnSpc>
              </a:pPr>
              <a:r>
                <a:rPr lang="en-US" sz="2400" b="1" cap="all" dirty="0">
                  <a:solidFill>
                    <a:schemeClr val="accent1"/>
                  </a:solidFill>
                </a:rPr>
                <a:t>Power Purchase Agreements</a:t>
              </a:r>
              <a:r>
                <a:rPr lang="en-US" sz="2400" cap="all" dirty="0">
                  <a:solidFill>
                    <a:schemeClr val="accent1"/>
                  </a:solidFill>
                </a:rPr>
                <a:t> </a:t>
              </a:r>
            </a:p>
            <a:p>
              <a:pPr algn="ctr">
                <a:lnSpc>
                  <a:spcPts val="1800"/>
                </a:lnSpc>
              </a:pPr>
              <a:r>
                <a:rPr lang="en-US" sz="1600" b="1" dirty="0"/>
                <a:t>signed since late 2019:</a:t>
              </a:r>
            </a:p>
            <a:p>
              <a:pPr algn="ctr">
                <a:lnSpc>
                  <a:spcPts val="1800"/>
                </a:lnSpc>
              </a:pPr>
              <a:r>
                <a:rPr lang="en-US" sz="1400" dirty="0"/>
                <a:t>Utah (1), Hawaii (1), </a:t>
              </a:r>
            </a:p>
            <a:p>
              <a:pPr algn="ctr">
                <a:lnSpc>
                  <a:spcPts val="1800"/>
                </a:lnSpc>
              </a:pPr>
              <a:r>
                <a:rPr lang="en-US" sz="1400" dirty="0"/>
                <a:t>Alaska (1), California (6)</a:t>
              </a:r>
            </a:p>
          </p:txBody>
        </p:sp>
        <p:pic>
          <p:nvPicPr>
            <p:cNvPr id="2050" name="Picture 2" descr="Power Purchase Agreements, sell power to the grid">
              <a:extLst>
                <a:ext uri="{FF2B5EF4-FFF2-40B4-BE49-F238E27FC236}">
                  <a16:creationId xmlns:a16="http://schemas.microsoft.com/office/drawing/2014/main" id="{35AAC9F6-B419-CE44-AEED-2CC095D1F499}"/>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brightnessContrast contrast="100000"/>
                      </a14:imgEffect>
                    </a14:imgLayer>
                  </a14:imgProps>
                </a:ext>
                <a:ext uri="{28A0092B-C50C-407E-A947-70E740481C1C}">
                  <a14:useLocalDpi xmlns:a14="http://schemas.microsoft.com/office/drawing/2010/main"/>
                </a:ext>
              </a:extLst>
            </a:blip>
            <a:srcRect/>
            <a:stretch>
              <a:fillRect/>
            </a:stretch>
          </p:blipFill>
          <p:spPr bwMode="auto">
            <a:xfrm>
              <a:off x="668150" y="1250308"/>
              <a:ext cx="1200856" cy="1409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1B3C2E-D49F-C045-B84E-6BF700F54A54}"/>
                </a:ext>
              </a:extLst>
            </p:cNvPr>
            <p:cNvSpPr txBox="1"/>
            <p:nvPr/>
          </p:nvSpPr>
          <p:spPr>
            <a:xfrm>
              <a:off x="1809704" y="834423"/>
              <a:ext cx="1082348" cy="2215991"/>
            </a:xfrm>
            <a:prstGeom prst="rect">
              <a:avLst/>
            </a:prstGeom>
            <a:noFill/>
          </p:spPr>
          <p:txBody>
            <a:bodyPr wrap="none" rtlCol="0">
              <a:spAutoFit/>
            </a:bodyPr>
            <a:lstStyle/>
            <a:p>
              <a:r>
                <a:rPr lang="en-US" sz="13800" dirty="0"/>
                <a:t>9</a:t>
              </a:r>
            </a:p>
          </p:txBody>
        </p:sp>
        <p:sp>
          <p:nvSpPr>
            <p:cNvPr id="9" name="Rectangle 8">
              <a:extLst>
                <a:ext uri="{FF2B5EF4-FFF2-40B4-BE49-F238E27FC236}">
                  <a16:creationId xmlns:a16="http://schemas.microsoft.com/office/drawing/2014/main" id="{FC564874-BB4C-C44A-ACDF-4179A08318FF}"/>
                </a:ext>
              </a:extLst>
            </p:cNvPr>
            <p:cNvSpPr/>
            <p:nvPr/>
          </p:nvSpPr>
          <p:spPr>
            <a:xfrm>
              <a:off x="386862" y="1100542"/>
              <a:ext cx="2772301" cy="357696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D93F7E4-6A45-6242-98A7-49DB64E54D68}"/>
              </a:ext>
            </a:extLst>
          </p:cNvPr>
          <p:cNvGrpSpPr/>
          <p:nvPr/>
        </p:nvGrpSpPr>
        <p:grpSpPr>
          <a:xfrm>
            <a:off x="3330602" y="874334"/>
            <a:ext cx="2560321" cy="3803174"/>
            <a:chOff x="3267255" y="874334"/>
            <a:chExt cx="2560321" cy="3803174"/>
          </a:xfrm>
        </p:grpSpPr>
        <p:pic>
          <p:nvPicPr>
            <p:cNvPr id="2054" name="Picture 6" descr="California Icons - Download Free Vector Icons | Noun Project">
              <a:extLst>
                <a:ext uri="{FF2B5EF4-FFF2-40B4-BE49-F238E27FC236}">
                  <a16:creationId xmlns:a16="http://schemas.microsoft.com/office/drawing/2014/main" id="{7419BD39-4436-7D4B-8D4E-347CCBF7B336}"/>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425923" y="1246741"/>
              <a:ext cx="1482181" cy="148218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CF8B9FD-7FDE-4C51-BDA4-6283A49B18F4}"/>
                </a:ext>
              </a:extLst>
            </p:cNvPr>
            <p:cNvSpPr txBox="1"/>
            <p:nvPr/>
          </p:nvSpPr>
          <p:spPr>
            <a:xfrm>
              <a:off x="3267255" y="2921460"/>
              <a:ext cx="2560321" cy="1709928"/>
            </a:xfrm>
            <a:prstGeom prst="rect">
              <a:avLst/>
            </a:prstGeom>
            <a:noFill/>
          </p:spPr>
          <p:txBody>
            <a:bodyPr wrap="square">
              <a:spAutoFit/>
            </a:bodyPr>
            <a:lstStyle/>
            <a:p>
              <a:pPr algn="ctr">
                <a:lnSpc>
                  <a:spcPts val="1800"/>
                </a:lnSpc>
                <a:spcAft>
                  <a:spcPts val="300"/>
                </a:spcAft>
              </a:pPr>
              <a:r>
                <a:rPr lang="en-US" sz="1600" dirty="0"/>
                <a:t>New Geothermal</a:t>
              </a:r>
            </a:p>
            <a:p>
              <a:pPr algn="ctr">
                <a:lnSpc>
                  <a:spcPct val="85000"/>
                </a:lnSpc>
              </a:pPr>
              <a:r>
                <a:rPr lang="en-US" sz="2400" b="1" cap="all" dirty="0">
                  <a:solidFill>
                    <a:schemeClr val="accent1"/>
                  </a:solidFill>
                </a:rPr>
                <a:t>Power </a:t>
              </a:r>
            </a:p>
            <a:p>
              <a:pPr algn="ctr">
                <a:lnSpc>
                  <a:spcPct val="85000"/>
                </a:lnSpc>
              </a:pPr>
              <a:r>
                <a:rPr lang="en-US" sz="2400" b="1" cap="all" dirty="0">
                  <a:solidFill>
                    <a:schemeClr val="accent1"/>
                  </a:solidFill>
                </a:rPr>
                <a:t>Plants </a:t>
              </a:r>
            </a:p>
            <a:p>
              <a:pPr algn="ctr">
                <a:lnSpc>
                  <a:spcPts val="1800"/>
                </a:lnSpc>
              </a:pPr>
              <a:r>
                <a:rPr lang="en-US" sz="1600" b="1" dirty="0"/>
                <a:t>to be built in California:</a:t>
              </a:r>
            </a:p>
            <a:p>
              <a:pPr marL="0" lvl="1" algn="ctr">
                <a:lnSpc>
                  <a:spcPts val="1800"/>
                </a:lnSpc>
              </a:pPr>
              <a:r>
                <a:rPr lang="en-US" sz="1400" dirty="0"/>
                <a:t>Casa Diablo IV</a:t>
              </a:r>
            </a:p>
            <a:p>
              <a:pPr marL="0" lvl="1" algn="ctr">
                <a:lnSpc>
                  <a:spcPts val="1800"/>
                </a:lnSpc>
              </a:pPr>
              <a:r>
                <a:rPr lang="en-US" sz="1400" dirty="0"/>
                <a:t>Hell’s Kitchen</a:t>
              </a:r>
            </a:p>
          </p:txBody>
        </p:sp>
        <p:sp>
          <p:nvSpPr>
            <p:cNvPr id="17" name="TextBox 16">
              <a:extLst>
                <a:ext uri="{FF2B5EF4-FFF2-40B4-BE49-F238E27FC236}">
                  <a16:creationId xmlns:a16="http://schemas.microsoft.com/office/drawing/2014/main" id="{73BCC877-D228-4444-8BD5-C0FFAAC1D9AF}"/>
                </a:ext>
              </a:extLst>
            </p:cNvPr>
            <p:cNvSpPr txBox="1"/>
            <p:nvPr/>
          </p:nvSpPr>
          <p:spPr>
            <a:xfrm>
              <a:off x="4626005" y="874334"/>
              <a:ext cx="1082348" cy="2215991"/>
            </a:xfrm>
            <a:prstGeom prst="rect">
              <a:avLst/>
            </a:prstGeom>
            <a:noFill/>
          </p:spPr>
          <p:txBody>
            <a:bodyPr wrap="none" rtlCol="0">
              <a:spAutoFit/>
            </a:bodyPr>
            <a:lstStyle/>
            <a:p>
              <a:r>
                <a:rPr lang="en-US" sz="13800" dirty="0"/>
                <a:t>2</a:t>
              </a:r>
            </a:p>
          </p:txBody>
        </p:sp>
        <p:sp>
          <p:nvSpPr>
            <p:cNvPr id="20" name="Rectangle 19">
              <a:extLst>
                <a:ext uri="{FF2B5EF4-FFF2-40B4-BE49-F238E27FC236}">
                  <a16:creationId xmlns:a16="http://schemas.microsoft.com/office/drawing/2014/main" id="{E42CE549-5A09-8F4E-BD69-59329BEA2BF4}"/>
                </a:ext>
              </a:extLst>
            </p:cNvPr>
            <p:cNvSpPr/>
            <p:nvPr/>
          </p:nvSpPr>
          <p:spPr>
            <a:xfrm>
              <a:off x="3267256" y="1100542"/>
              <a:ext cx="2560320" cy="357696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58B42EF-7A2A-1944-B273-8BA091E76A52}"/>
              </a:ext>
            </a:extLst>
          </p:cNvPr>
          <p:cNvGrpSpPr/>
          <p:nvPr/>
        </p:nvGrpSpPr>
        <p:grpSpPr>
          <a:xfrm>
            <a:off x="220462" y="858885"/>
            <a:ext cx="2967460" cy="3818623"/>
            <a:chOff x="5935670" y="858885"/>
            <a:chExt cx="2967460" cy="3818623"/>
          </a:xfrm>
        </p:grpSpPr>
        <p:sp>
          <p:nvSpPr>
            <p:cNvPr id="27" name="TextBox 26">
              <a:extLst>
                <a:ext uri="{FF2B5EF4-FFF2-40B4-BE49-F238E27FC236}">
                  <a16:creationId xmlns:a16="http://schemas.microsoft.com/office/drawing/2014/main" id="{F768A72B-32BA-4857-9BBD-94154E9D7264}"/>
                </a:ext>
              </a:extLst>
            </p:cNvPr>
            <p:cNvSpPr txBox="1"/>
            <p:nvPr/>
          </p:nvSpPr>
          <p:spPr>
            <a:xfrm>
              <a:off x="5960542" y="2921460"/>
              <a:ext cx="2942588" cy="1671676"/>
            </a:xfrm>
            <a:prstGeom prst="rect">
              <a:avLst/>
            </a:prstGeom>
            <a:noFill/>
          </p:spPr>
          <p:txBody>
            <a:bodyPr wrap="square">
              <a:spAutoFit/>
            </a:bodyPr>
            <a:lstStyle/>
            <a:p>
              <a:pPr algn="ctr">
                <a:lnSpc>
                  <a:spcPts val="1800"/>
                </a:lnSpc>
                <a:spcAft>
                  <a:spcPts val="300"/>
                </a:spcAft>
              </a:pPr>
              <a:r>
                <a:rPr lang="en-US" sz="1600" dirty="0"/>
                <a:t>New Geothermal</a:t>
              </a:r>
            </a:p>
            <a:p>
              <a:pPr algn="ctr">
                <a:lnSpc>
                  <a:spcPct val="85000"/>
                </a:lnSpc>
              </a:pPr>
              <a:r>
                <a:rPr lang="en-US" sz="2400" b="1" cap="all" dirty="0">
                  <a:solidFill>
                    <a:schemeClr val="accent1"/>
                  </a:solidFill>
                </a:rPr>
                <a:t>MW</a:t>
              </a:r>
              <a:r>
                <a:rPr lang="en-US" sz="2400" b="1" dirty="0">
                  <a:solidFill>
                    <a:schemeClr val="accent1"/>
                  </a:solidFill>
                </a:rPr>
                <a:t>e</a:t>
              </a:r>
            </a:p>
            <a:p>
              <a:pPr algn="ctr">
                <a:lnSpc>
                  <a:spcPct val="85000"/>
                </a:lnSpc>
              </a:pPr>
              <a:r>
                <a:rPr lang="en-US" sz="2400" b="1" cap="all" dirty="0">
                  <a:solidFill>
                    <a:schemeClr val="accent1"/>
                  </a:solidFill>
                </a:rPr>
                <a:t>CAPACITY</a:t>
              </a:r>
            </a:p>
            <a:p>
              <a:pPr algn="ctr">
                <a:lnSpc>
                  <a:spcPts val="1800"/>
                </a:lnSpc>
              </a:pPr>
              <a:r>
                <a:rPr lang="en-US" sz="1600" b="1" dirty="0"/>
                <a:t>online in Nevada:</a:t>
              </a:r>
            </a:p>
            <a:p>
              <a:pPr algn="ctr">
                <a:lnSpc>
                  <a:spcPts val="1800"/>
                </a:lnSpc>
              </a:pPr>
              <a:r>
                <a:rPr lang="en-US" sz="1400" dirty="0"/>
                <a:t>Steamboat Hills expansion </a:t>
              </a:r>
            </a:p>
            <a:p>
              <a:pPr algn="ctr">
                <a:lnSpc>
                  <a:spcPts val="1800"/>
                </a:lnSpc>
              </a:pPr>
              <a:r>
                <a:rPr lang="en-US" sz="1400" dirty="0"/>
                <a:t>not included in report data</a:t>
              </a:r>
            </a:p>
          </p:txBody>
        </p:sp>
        <p:pic>
          <p:nvPicPr>
            <p:cNvPr id="2052" name="Picture 4" descr="Geothermal Power Geothermal Energy Computer Icons Power Station PNG,  Clipart, Angle, Area, Black, Black And White,">
              <a:extLst>
                <a:ext uri="{FF2B5EF4-FFF2-40B4-BE49-F238E27FC236}">
                  <a16:creationId xmlns:a16="http://schemas.microsoft.com/office/drawing/2014/main" id="{966F3A01-6AF0-E94D-A0E6-A3782A5AB08A}"/>
                </a:ext>
              </a:extLst>
            </p:cNvPr>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1070" b="98930" l="9294" r="89963">
                          <a14:foregroundMark x1="29740" y1="98396" x2="29740" y2="98396"/>
                          <a14:foregroundMark x1="58364" y1="99465" x2="58364" y2="99465"/>
                          <a14:foregroundMark x1="37918" y1="22995" x2="37918" y2="22995"/>
                          <a14:foregroundMark x1="46468" y1="5348" x2="46468" y2="5348"/>
                          <a14:foregroundMark x1="56134" y1="3209" x2="56134" y2="3209"/>
                          <a14:foregroundMark x1="80297" y1="99465" x2="80297" y2="99465"/>
                          <a14:foregroundMark x1="53903" y1="1070" x2="53903" y2="1070"/>
                        </a14:backgroundRemoval>
                      </a14:imgEffect>
                    </a14:imgLayer>
                  </a14:imgProps>
                </a:ext>
                <a:ext uri="{28A0092B-C50C-407E-A947-70E740481C1C}">
                  <a14:useLocalDpi xmlns:a14="http://schemas.microsoft.com/office/drawing/2010/main"/>
                </a:ext>
              </a:extLst>
            </a:blip>
            <a:srcRect/>
            <a:stretch>
              <a:fillRect/>
            </a:stretch>
          </p:blipFill>
          <p:spPr bwMode="auto">
            <a:xfrm>
              <a:off x="5993339" y="1328555"/>
              <a:ext cx="1342438" cy="12157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CBCFFF-C981-0346-899D-8F01A633299B}"/>
                </a:ext>
              </a:extLst>
            </p:cNvPr>
            <p:cNvSpPr txBox="1"/>
            <p:nvPr/>
          </p:nvSpPr>
          <p:spPr>
            <a:xfrm>
              <a:off x="6969563" y="858885"/>
              <a:ext cx="1877437" cy="2215991"/>
            </a:xfrm>
            <a:prstGeom prst="rect">
              <a:avLst/>
            </a:prstGeom>
            <a:noFill/>
          </p:spPr>
          <p:txBody>
            <a:bodyPr wrap="none" rtlCol="0">
              <a:spAutoFit/>
            </a:bodyPr>
            <a:lstStyle/>
            <a:p>
              <a:r>
                <a:rPr lang="en-US" sz="13800" spc="-600" dirty="0"/>
                <a:t>19</a:t>
              </a:r>
            </a:p>
          </p:txBody>
        </p:sp>
        <p:sp>
          <p:nvSpPr>
            <p:cNvPr id="21" name="Rectangle 20">
              <a:extLst>
                <a:ext uri="{FF2B5EF4-FFF2-40B4-BE49-F238E27FC236}">
                  <a16:creationId xmlns:a16="http://schemas.microsoft.com/office/drawing/2014/main" id="{076BC054-9628-7147-9942-97A8C6FFF1ED}"/>
                </a:ext>
              </a:extLst>
            </p:cNvPr>
            <p:cNvSpPr/>
            <p:nvPr/>
          </p:nvSpPr>
          <p:spPr>
            <a:xfrm>
              <a:off x="5935670" y="1100542"/>
              <a:ext cx="2967460" cy="3576966"/>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049934"/>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4381</TotalTime>
  <Words>1366</Words>
  <Application>Microsoft Macintosh PowerPoint</Application>
  <PresentationFormat>On-screen Show (16:9)</PresentationFormat>
  <Paragraphs>89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Office Theme</vt:lpstr>
      <vt:lpstr>PowerPoint Presentation</vt:lpstr>
      <vt:lpstr>2020 Market Report</vt:lpstr>
      <vt:lpstr>Project Team</vt:lpstr>
      <vt:lpstr>50 Years of U.S. Geothermal Deployment</vt:lpstr>
      <vt:lpstr>PowerPoint Presentation</vt:lpstr>
      <vt:lpstr>U.S. Geothermal Capacity  by Plant Technology</vt:lpstr>
      <vt:lpstr>PowerPoint Presentation</vt:lpstr>
      <vt:lpstr>Future Outlook</vt:lpstr>
      <vt:lpstr>Future Outlook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NREL Preferred 16:9 Widescreen Presentation Template (.pptx)</dc:title>
  <dc:subject>PowerPoint presentation template for newer wide-screen monitors and TVs.</dc:subject>
  <dc:creator>NREL</dc:creator>
  <cp:keywords/>
  <dc:description/>
  <cp:lastModifiedBy>Robins, Jody</cp:lastModifiedBy>
  <cp:revision>136</cp:revision>
  <cp:lastPrinted>2018-01-04T20:30:58Z</cp:lastPrinted>
  <dcterms:created xsi:type="dcterms:W3CDTF">2019-02-01T22:56:44Z</dcterms:created>
  <dcterms:modified xsi:type="dcterms:W3CDTF">2020-10-13T18:28:46Z</dcterms:modified>
  <cp:category/>
</cp:coreProperties>
</file>